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6" r:id="rId2"/>
  </p:sldMasterIdLst>
  <p:sldIdLst>
    <p:sldId id="256" r:id="rId3"/>
    <p:sldId id="310" r:id="rId4"/>
    <p:sldId id="311" r:id="rId5"/>
    <p:sldId id="257" r:id="rId6"/>
    <p:sldId id="258" r:id="rId7"/>
    <p:sldId id="283" r:id="rId8"/>
    <p:sldId id="285" r:id="rId9"/>
    <p:sldId id="259" r:id="rId10"/>
    <p:sldId id="260" r:id="rId11"/>
    <p:sldId id="261" r:id="rId12"/>
    <p:sldId id="262" r:id="rId13"/>
    <p:sldId id="263" r:id="rId14"/>
    <p:sldId id="266" r:id="rId15"/>
    <p:sldId id="267" r:id="rId16"/>
    <p:sldId id="264" r:id="rId17"/>
    <p:sldId id="265"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7" r:id="rId33"/>
    <p:sldId id="286" r:id="rId34"/>
    <p:sldId id="282" r:id="rId35"/>
    <p:sldId id="288" r:id="rId36"/>
    <p:sldId id="289" r:id="rId37"/>
    <p:sldId id="290" r:id="rId38"/>
    <p:sldId id="291" r:id="rId39"/>
    <p:sldId id="292" r:id="rId40"/>
    <p:sldId id="293" r:id="rId41"/>
    <p:sldId id="294" r:id="rId42"/>
    <p:sldId id="295" r:id="rId43"/>
    <p:sldId id="312"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3447" autoAdjust="0"/>
  </p:normalViewPr>
  <p:slideViewPr>
    <p:cSldViewPr snapToGrid="0">
      <p:cViewPr varScale="1">
        <p:scale>
          <a:sx n="59" d="100"/>
          <a:sy n="59" d="100"/>
        </p:scale>
        <p:origin x="86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2T15:42:37.205"/>
    </inkml:context>
    <inkml:brush xml:id="br0">
      <inkml:brushProperty name="width" value="0.035" units="cm"/>
      <inkml:brushProperty name="height" value="0.035" units="cm"/>
      <inkml:brushProperty name="color" value="#E71224"/>
    </inkml:brush>
  </inkml:definitions>
  <inkml:trace contextRef="#ctx0" brushRef="#br0">87 136 24575,'1'46'0,"0"-22"0,0 0 0,-2-1 0,-1 1 0,-8 39 0,3-36 0,2 1 0,1-1 0,0 34 0,5 86 0,1-51 0,-2 359 0,0-451 0,0 1 0,0-1 0,0 0 0,1 1 0,0-1 0,0 1 0,0-1 0,0 0 0,1 0 0,-1 0 0,4 6 0,-3-8 0,-1-1 0,0 1 0,1-1 0,0 1 0,-1-1 0,1 0 0,0 0 0,-1 0 0,1 0 0,0 0 0,0 0 0,0 0 0,0-1 0,0 1 0,0-1 0,0 1 0,0-1 0,0 0 0,0 0 0,0 0 0,0 0 0,0 0 0,0 0 0,0 0 0,0-1 0,0 1 0,2-2 0,7-1 0,0 0 0,0-2 0,12-5 0,-14 5 0,0 1 0,1 0 0,0 1 0,19-5 0,20 4 0,0 2 0,51 4 0,-15 0 0,327-2 0,-386 1 0,0 2 0,32 7 0,-29-5 0,46 4 0,-47-7 0,41 8 0,21 2 0,-53-7 0,0 0 0,56 17 0,7 1 0,-84-20 0,1 2 0,-1 0 0,0 1 0,15 8 0,-29-13 0,1 0 0,-1 0 0,0 0 0,0 0 0,0-1 0,1 1 0,-1-1 0,0 1 0,1-1 0,-1 0 0,1 0 0,-1 0 0,0 0 0,1 0 0,-1-1 0,3 0 0,-3 0 0,-1 0 0,1 0 0,-1 0 0,1 0 0,-1 0 0,0 0 0,1-1 0,-1 1 0,0-1 0,0 1 0,0-1 0,0 1 0,0-1 0,-1 1 0,1-1 0,0 0 0,-1 1 0,1-1 0,-1 0 0,0 0 0,1 1 0,-1-4 0,1-12 0,-1-1 0,0 1 0,-2-1 0,0 1 0,-1-1 0,-5-19 0,1 6 0,-26-121 0,23 102 0,4 19 0,0-1 0,-1-42 0,7-281 0,1 155 0,-1 188 0,0 1 0,-1 0 0,0 0 0,-1-1 0,0 1 0,-1 0 0,0 0 0,0 1 0,-2-1 0,1 1 0,-1 0 0,-1 0 0,-11-17 0,14 24 0,-1 0 0,1 1 0,-1-1 0,0 1 0,0-1 0,0 1 0,0 0 0,0 1 0,-1-1 0,1 1 0,0-1 0,-1 1 0,1 1 0,-10-2 0,-8 1 0,-41 4 0,30-1 0,-554 1 0,331-4 0,212-1 0,-58-10 0,-10-1 0,92 11 0,-38-10 0,38 8 0,0 0 0,-20-1 0,3 2 0,-57 5 0,91-1 0,0-1 0,1 0 0,-1 1 0,1 0 0,-1 0 0,1 0 0,-1 0 0,1 0 0,0 0 0,-1 0 0,1 1 0,0-1 0,0 1 0,0 0 0,0-1 0,0 1 0,0 0 0,1 0 0,-1 0 0,0 1 0,1-1 0,0 0 0,0 0 0,-1 1 0,1-1 0,1 1 0,-1-1 0,-1 6 0,0 5 0,1 0 0,0 1 0,0-1 0,3 22 0,0-16 0,0 11 0,11 46 0,-7-48 0,4 56 0,-9 370 0,-3-213 0,2-210 0,-1-15 0,1 1 0,2 23 0,-1-36 0,0 1 0,0-1 0,0 1 0,1-1 0,0 1 0,-1-1 0,1 0 0,1 1 0,-1-1 0,1 0 0,0-1 0,6 8 0,-1-3 0,1 0 0,0 0 0,0-1 0,1 0 0,-1-1 0,2 0 0,14 7 0,-19-11 0,1 0 0,0 0 0,-1-1 0,1 1 0,0-2 0,0 1 0,0-1 0,0 0 0,0 0 0,0-1 0,0 0 0,0 0 0,11-4 0,3-1 0,0 1 0,0 2 0,1-1 0,-1 2 0,1 1 0,-1 1 0,1 1 0,-1 0 0,40 9 0,67 11 0,-41-8 0,-50-8 0,48 0 0,-48-4 0,49 8 0,68 10 0,-34-5 0,-39-1 0,-26-3 0,1-3 0,62 1 0,-86-7 0,-21 0 0,0-1 0,-1 0 0,1 0 0,0-1 0,0 0 0,20-6 0,-29 5 0,1 1 0,0-1 0,-1 0 0,1 0 0,-1-1 0,0 1 0,0 0 0,0-1 0,0 0 0,0 1 0,0-1 0,-1 0 0,1 0 0,-1 0 0,0 0 0,0 0 0,0 0 0,0 0 0,0 0 0,-1 0 0,1-1 0,-1 1 0,0-4 0,1-11 0,-2 0 0,-3-31 0,-10-28 0,8 50 0,1 0 0,-1-33 0,5-376 0,3 204 0,-2 222 0,1 2 0,-1 0 0,-1 0 0,1 0 0,-1 1 0,-4-16 0,4 21 0,0 0 0,0 0 0,0 0 0,0 0 0,-1 0 0,1 0 0,-1 0 0,1 0 0,-1 0 0,0 1 0,1-1 0,-1 0 0,0 1 0,0 0 0,0-1 0,0 1 0,-1 0 0,1 0 0,0 0 0,0 1 0,-1-1 0,1 0 0,-5 0 0,-55-7 0,40 7 0,0-2 0,-32-9 0,-3-5 0,-257-70 0,282 81 0,-3-3 0,-1 3 0,-65-5 0,-48-1 0,-12-1 0,-337 14-1365,487-1-5461</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A0FFCD-4FBB-44B2-9A7F-CA9EA93D8BE7}" type="datetimeFigureOut">
              <a:rPr lang="en-IN" smtClean="0"/>
              <a:t>14-08-2024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1208419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A0FFCD-4FBB-44B2-9A7F-CA9EA93D8BE7}" type="datetimeFigureOut">
              <a:rPr lang="en-IN" smtClean="0"/>
              <a:t>14-08-2024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1964358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A0FFCD-4FBB-44B2-9A7F-CA9EA93D8BE7}" type="datetimeFigureOut">
              <a:rPr lang="en-IN" smtClean="0"/>
              <a:t>14-08-2024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2730618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A0FFCD-4FBB-44B2-9A7F-CA9EA93D8BE7}" type="datetimeFigureOut">
              <a:rPr lang="en-IN" smtClean="0"/>
              <a:t>14-08-2024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060B21F2-E45B-4F17-B102-A12988FA5B9D}"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493117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A0FFCD-4FBB-44B2-9A7F-CA9EA93D8BE7}" type="datetimeFigureOut">
              <a:rPr lang="en-IN" smtClean="0"/>
              <a:t>14-08-2024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1920494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CA0FFCD-4FBB-44B2-9A7F-CA9EA93D8BE7}" type="datetimeFigureOut">
              <a:rPr lang="en-IN" smtClean="0"/>
              <a:t>14-08-2024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1562687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CA0FFCD-4FBB-44B2-9A7F-CA9EA93D8BE7}" type="datetimeFigureOut">
              <a:rPr lang="en-IN" smtClean="0"/>
              <a:t>14-08-2024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1081475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A0FFCD-4FBB-44B2-9A7F-CA9EA93D8BE7}" type="datetimeFigureOut">
              <a:rPr lang="en-IN" smtClean="0"/>
              <a:t>14-08-2024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3131569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CA0FFCD-4FBB-44B2-9A7F-CA9EA93D8BE7}" type="datetimeFigureOut">
              <a:rPr lang="en-IN" smtClean="0"/>
              <a:t>14-08-2024</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060B21F2-E45B-4F17-B102-A12988FA5B9D}" type="slidenum">
              <a:rPr lang="en-IN" smtClean="0"/>
              <a:t>‹#›</a:t>
            </a:fld>
            <a:endParaRPr lang="en-IN"/>
          </a:p>
        </p:txBody>
      </p:sp>
    </p:spTree>
    <p:extLst>
      <p:ext uri="{BB962C8B-B14F-4D97-AF65-F5344CB8AC3E}">
        <p14:creationId xmlns:p14="http://schemas.microsoft.com/office/powerpoint/2010/main" val="1982333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A0FFCD-4FBB-44B2-9A7F-CA9EA93D8BE7}" type="datetimeFigureOut">
              <a:rPr lang="en-IN" smtClean="0"/>
              <a:t>14-08-2024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60B21F2-E45B-4F17-B102-A12988FA5B9D}" type="slidenum">
              <a:rPr lang="en-IN" smtClean="0"/>
              <a:t>‹#›</a:t>
            </a:fld>
            <a:endParaRPr lang="en-IN"/>
          </a:p>
        </p:txBody>
      </p:sp>
    </p:spTree>
    <p:extLst>
      <p:ext uri="{BB962C8B-B14F-4D97-AF65-F5344CB8AC3E}">
        <p14:creationId xmlns:p14="http://schemas.microsoft.com/office/powerpoint/2010/main" val="825513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A0FFCD-4FBB-44B2-9A7F-CA9EA93D8BE7}" type="datetimeFigureOut">
              <a:rPr lang="en-IN" smtClean="0"/>
              <a:t>14-08-2024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8274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A0FFCD-4FBB-44B2-9A7F-CA9EA93D8BE7}" type="datetimeFigureOut">
              <a:rPr lang="en-IN" smtClean="0"/>
              <a:t>14-08-2024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993188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CA0FFCD-4FBB-44B2-9A7F-CA9EA93D8BE7}" type="datetimeFigureOut">
              <a:rPr lang="en-IN" smtClean="0"/>
              <a:t>14-08-2024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60B21F2-E45B-4F17-B102-A12988FA5B9D}" type="slidenum">
              <a:rPr lang="en-IN" smtClean="0"/>
              <a:t>‹#›</a:t>
            </a:fld>
            <a:endParaRPr lang="en-IN"/>
          </a:p>
        </p:txBody>
      </p:sp>
    </p:spTree>
    <p:extLst>
      <p:ext uri="{BB962C8B-B14F-4D97-AF65-F5344CB8AC3E}">
        <p14:creationId xmlns:p14="http://schemas.microsoft.com/office/powerpoint/2010/main" val="22172563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A0FFCD-4FBB-44B2-9A7F-CA9EA93D8BE7}" type="datetimeFigureOut">
              <a:rPr lang="en-IN" smtClean="0"/>
              <a:t>14-08-2024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2313058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A0FFCD-4FBB-44B2-9A7F-CA9EA93D8BE7}" type="datetimeFigureOut">
              <a:rPr lang="en-IN" smtClean="0"/>
              <a:t>14-08-2024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1189376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A0FFCD-4FBB-44B2-9A7F-CA9EA93D8BE7}" type="datetimeFigureOut">
              <a:rPr lang="en-IN" smtClean="0"/>
              <a:t>14-08-2024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2223426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A0FFCD-4FBB-44B2-9A7F-CA9EA93D8BE7}" type="datetimeFigureOut">
              <a:rPr lang="en-IN" smtClean="0"/>
              <a:t>14-08-2024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273990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A0FFCD-4FBB-44B2-9A7F-CA9EA93D8BE7}" type="datetimeFigureOut">
              <a:rPr lang="en-IN" smtClean="0"/>
              <a:t>14-08-2024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23472256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A0FFCD-4FBB-44B2-9A7F-CA9EA93D8BE7}" type="datetimeFigureOut">
              <a:rPr lang="en-IN" smtClean="0"/>
              <a:t>14-08-2024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2395153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A0FFCD-4FBB-44B2-9A7F-CA9EA93D8BE7}" type="datetimeFigureOut">
              <a:rPr lang="en-IN" smtClean="0"/>
              <a:t>14-08-2024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9990311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A0FFCD-4FBB-44B2-9A7F-CA9EA93D8BE7}" type="datetimeFigureOut">
              <a:rPr lang="en-IN" smtClean="0"/>
              <a:t>14-08-2024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2418972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A0FFCD-4FBB-44B2-9A7F-CA9EA93D8BE7}" type="datetimeFigureOut">
              <a:rPr lang="en-IN" smtClean="0"/>
              <a:t>14-08-2024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58983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A0FFCD-4FBB-44B2-9A7F-CA9EA93D8BE7}" type="datetimeFigureOut">
              <a:rPr lang="en-IN" smtClean="0"/>
              <a:t>14-08-2024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915125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A0FFCD-4FBB-44B2-9A7F-CA9EA93D8BE7}" type="datetimeFigureOut">
              <a:rPr lang="en-IN" smtClean="0"/>
              <a:t>14-08-2024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339931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A0FFCD-4FBB-44B2-9A7F-CA9EA93D8BE7}" type="datetimeFigureOut">
              <a:rPr lang="en-IN" smtClean="0"/>
              <a:t>14-08-2024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633905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CA0FFCD-4FBB-44B2-9A7F-CA9EA93D8BE7}" type="datetimeFigureOut">
              <a:rPr lang="en-IN" smtClean="0"/>
              <a:t>14-08-2024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3490249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A0FFCD-4FBB-44B2-9A7F-CA9EA93D8BE7}" type="datetimeFigureOut">
              <a:rPr lang="en-IN" smtClean="0"/>
              <a:t>14-08-2024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379551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A0FFCD-4FBB-44B2-9A7F-CA9EA93D8BE7}" type="datetimeFigureOut">
              <a:rPr lang="en-IN" smtClean="0"/>
              <a:t>14-08-2024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0B21F2-E45B-4F17-B102-A12988FA5B9D}" type="slidenum">
              <a:rPr lang="en-IN" smtClean="0"/>
              <a:t>‹#›</a:t>
            </a:fld>
            <a:endParaRPr lang="en-IN"/>
          </a:p>
        </p:txBody>
      </p:sp>
    </p:spTree>
    <p:extLst>
      <p:ext uri="{BB962C8B-B14F-4D97-AF65-F5344CB8AC3E}">
        <p14:creationId xmlns:p14="http://schemas.microsoft.com/office/powerpoint/2010/main" val="2102620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5.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6.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A0FFCD-4FBB-44B2-9A7F-CA9EA93D8BE7}" type="datetimeFigureOut">
              <a:rPr lang="en-IN" smtClean="0"/>
              <a:t>14-08-2024</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60B21F2-E45B-4F17-B102-A12988FA5B9D}" type="slidenum">
              <a:rPr lang="en-IN" smtClean="0"/>
              <a:t>‹#›</a:t>
            </a:fld>
            <a:endParaRPr lang="en-IN"/>
          </a:p>
        </p:txBody>
      </p:sp>
    </p:spTree>
    <p:extLst>
      <p:ext uri="{BB962C8B-B14F-4D97-AF65-F5344CB8AC3E}">
        <p14:creationId xmlns:p14="http://schemas.microsoft.com/office/powerpoint/2010/main" val="34221495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CA0FFCD-4FBB-44B2-9A7F-CA9EA93D8BE7}" type="datetimeFigureOut">
              <a:rPr lang="en-IN" smtClean="0"/>
              <a:t>14-08-2024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60B21F2-E45B-4F17-B102-A12988FA5B9D}" type="slidenum">
              <a:rPr lang="en-IN" smtClean="0"/>
              <a:t>‹#›</a:t>
            </a:fld>
            <a:endParaRPr lang="en-IN"/>
          </a:p>
        </p:txBody>
      </p:sp>
    </p:spTree>
    <p:extLst>
      <p:ext uri="{BB962C8B-B14F-4D97-AF65-F5344CB8AC3E}">
        <p14:creationId xmlns:p14="http://schemas.microsoft.com/office/powerpoint/2010/main" val="336326039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hyperlink" Target="https://www.slideshare.net/somyajohri/computer-forensics-powerpoint-presentation" TargetMode="External"/><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hyperlink" Target="https://docs.rapidminer.com/latest/studio/getting-started/important-terms.html#parameter" TargetMode="External"/><Relationship Id="rId3" Type="http://schemas.openxmlformats.org/officeDocument/2006/relationships/hyperlink" Target="https://docs.rapidminer.com/latest/studio/getting-started/important-terms.html#repository" TargetMode="External"/><Relationship Id="rId7" Type="http://schemas.openxmlformats.org/officeDocument/2006/relationships/hyperlink" Target="https://docs.rapidminer.com/latest/studio/getting-started/important-terms.html#port-info" TargetMode="External"/><Relationship Id="rId2" Type="http://schemas.openxmlformats.org/officeDocument/2006/relationships/hyperlink" Target="https://docs.rapidminer.com/latest/studio/getting-started/important-terms.html#operator" TargetMode="External"/><Relationship Id="rId1" Type="http://schemas.openxmlformats.org/officeDocument/2006/relationships/slideLayout" Target="../slideLayouts/slideLayout24.xml"/><Relationship Id="rId6" Type="http://schemas.openxmlformats.org/officeDocument/2006/relationships/hyperlink" Target="https://docs.rapidminer.com/latest/studio/getting-started/important-terms.html#ports" TargetMode="External"/><Relationship Id="rId5" Type="http://schemas.openxmlformats.org/officeDocument/2006/relationships/hyperlink" Target="https://docs.rapidminer.com/latest/studio/getting-started/important-terms.html#view" TargetMode="External"/><Relationship Id="rId4" Type="http://schemas.openxmlformats.org/officeDocument/2006/relationships/hyperlink" Target="https://docs.rapidminer.com/latest/studio/getting-started/important-terms.html#process-panel" TargetMode="External"/><Relationship Id="rId9" Type="http://schemas.openxmlformats.org/officeDocument/2006/relationships/hyperlink" Target="https://docs.rapidminer.com/latest/studio/getting-started/important-terms.html#pane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hyperlink" Target="https://www.kaggle.com/datasets/klkwak/toyotacorollacsv" TargetMode="Externa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DEDB-87FF-85ED-9EAD-F8597154B09F}"/>
              </a:ext>
            </a:extLst>
          </p:cNvPr>
          <p:cNvSpPr>
            <a:spLocks noGrp="1"/>
          </p:cNvSpPr>
          <p:nvPr>
            <p:ph type="ctrTitle"/>
          </p:nvPr>
        </p:nvSpPr>
        <p:spPr/>
        <p:txBody>
          <a:bodyPr/>
          <a:lstStyle/>
          <a:p>
            <a:r>
              <a:rPr lang="en-US" dirty="0"/>
              <a:t>PROJECT</a:t>
            </a:r>
            <a:endParaRPr lang="en-IN" dirty="0"/>
          </a:p>
        </p:txBody>
      </p:sp>
      <p:sp>
        <p:nvSpPr>
          <p:cNvPr id="3" name="Subtitle 2">
            <a:extLst>
              <a:ext uri="{FF2B5EF4-FFF2-40B4-BE49-F238E27FC236}">
                <a16:creationId xmlns:a16="http://schemas.microsoft.com/office/drawing/2014/main" id="{24C79FA6-7296-8B53-B54F-F118526B0C07}"/>
              </a:ext>
            </a:extLst>
          </p:cNvPr>
          <p:cNvSpPr>
            <a:spLocks noGrp="1"/>
          </p:cNvSpPr>
          <p:nvPr>
            <p:ph type="subTitle" idx="1"/>
          </p:nvPr>
        </p:nvSpPr>
        <p:spPr>
          <a:xfrm>
            <a:off x="500743" y="4394039"/>
            <a:ext cx="10863943" cy="1168561"/>
          </a:xfrm>
        </p:spPr>
        <p:txBody>
          <a:bodyPr>
            <a:normAutofit fontScale="55000" lnSpcReduction="20000"/>
          </a:bodyPr>
          <a:lstStyle/>
          <a:p>
            <a:pPr algn="just"/>
            <a:r>
              <a:rPr lang="en-US" sz="3800" b="1" dirty="0">
                <a:solidFill>
                  <a:srgbClr val="FFFF00"/>
                </a:solidFill>
                <a:highlight>
                  <a:srgbClr val="000000"/>
                </a:highlight>
              </a:rPr>
              <a:t>By:								Under the Guidance of :</a:t>
            </a:r>
          </a:p>
          <a:p>
            <a:pPr algn="l"/>
            <a:r>
              <a:rPr lang="en-US" sz="3800" b="1" dirty="0">
                <a:solidFill>
                  <a:srgbClr val="FFFF00"/>
                </a:solidFill>
                <a:highlight>
                  <a:srgbClr val="000000"/>
                </a:highlight>
              </a:rPr>
              <a:t>PRASHANT KUMAR						     Dr. </a:t>
            </a:r>
            <a:r>
              <a:rPr lang="en-US" sz="3800" b="1" dirty="0" err="1">
                <a:solidFill>
                  <a:srgbClr val="FFFF00"/>
                </a:solidFill>
                <a:highlight>
                  <a:srgbClr val="000000"/>
                </a:highlight>
              </a:rPr>
              <a:t>Mula</a:t>
            </a:r>
            <a:r>
              <a:rPr lang="en-US" sz="3800" b="1" dirty="0">
                <a:solidFill>
                  <a:srgbClr val="FFFF00"/>
                </a:solidFill>
                <a:highlight>
                  <a:srgbClr val="000000"/>
                </a:highlight>
              </a:rPr>
              <a:t> </a:t>
            </a:r>
            <a:r>
              <a:rPr lang="en-US" sz="3800" b="1" dirty="0" err="1">
                <a:solidFill>
                  <a:srgbClr val="FFFF00"/>
                </a:solidFill>
                <a:highlight>
                  <a:srgbClr val="000000"/>
                </a:highlight>
              </a:rPr>
              <a:t>Malyadri</a:t>
            </a:r>
            <a:endParaRPr lang="en-US" sz="3800" b="1" dirty="0">
              <a:solidFill>
                <a:srgbClr val="FFFF00"/>
              </a:solidFill>
              <a:highlight>
                <a:srgbClr val="000000"/>
              </a:highlight>
            </a:endParaRPr>
          </a:p>
          <a:p>
            <a:pPr algn="l"/>
            <a:r>
              <a:rPr lang="en-US" sz="3800" b="1" dirty="0">
                <a:solidFill>
                  <a:srgbClr val="FFFF00"/>
                </a:solidFill>
                <a:highlight>
                  <a:srgbClr val="000000"/>
                </a:highlight>
              </a:rPr>
              <a:t>HU21CSEN0101908				          Assistance </a:t>
            </a:r>
            <a:r>
              <a:rPr lang="en-US" sz="3800" b="1" dirty="0" err="1">
                <a:solidFill>
                  <a:srgbClr val="FFFF00"/>
                </a:solidFill>
                <a:highlight>
                  <a:srgbClr val="000000"/>
                </a:highlight>
              </a:rPr>
              <a:t>Professor,CSE,GST,Hyd</a:t>
            </a:r>
            <a:endParaRPr lang="en-US" sz="3800" b="1" dirty="0">
              <a:solidFill>
                <a:srgbClr val="FFFF00"/>
              </a:solidFill>
              <a:highlight>
                <a:srgbClr val="000000"/>
              </a:highlight>
            </a:endParaRPr>
          </a:p>
          <a:p>
            <a:pPr algn="l"/>
            <a:endParaRPr lang="en-US" sz="3800" b="1" dirty="0">
              <a:solidFill>
                <a:srgbClr val="FFFF00"/>
              </a:solidFill>
              <a:highlight>
                <a:srgbClr val="000000"/>
              </a:highlight>
            </a:endParaRPr>
          </a:p>
          <a:p>
            <a:endParaRPr lang="en-IN" dirty="0"/>
          </a:p>
        </p:txBody>
      </p:sp>
    </p:spTree>
    <p:extLst>
      <p:ext uri="{BB962C8B-B14F-4D97-AF65-F5344CB8AC3E}">
        <p14:creationId xmlns:p14="http://schemas.microsoft.com/office/powerpoint/2010/main" val="297897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083C3-4801-4BE1-C29C-55EC71365512}"/>
              </a:ext>
            </a:extLst>
          </p:cNvPr>
          <p:cNvSpPr>
            <a:spLocks noGrp="1"/>
          </p:cNvSpPr>
          <p:nvPr>
            <p:ph type="title"/>
          </p:nvPr>
        </p:nvSpPr>
        <p:spPr/>
        <p:txBody>
          <a:bodyPr/>
          <a:lstStyle/>
          <a:p>
            <a:r>
              <a:rPr lang="en-US" u="sng" dirty="0"/>
              <a:t>importing the data into </a:t>
            </a:r>
            <a:r>
              <a:rPr lang="en-US" u="sng" dirty="0" err="1"/>
              <a:t>rapidminer</a:t>
            </a:r>
            <a:endParaRPr lang="en-IN" u="sng" dirty="0"/>
          </a:p>
        </p:txBody>
      </p:sp>
      <p:pic>
        <p:nvPicPr>
          <p:cNvPr id="9" name="Content Placeholder 8">
            <a:extLst>
              <a:ext uri="{FF2B5EF4-FFF2-40B4-BE49-F238E27FC236}">
                <a16:creationId xmlns:a16="http://schemas.microsoft.com/office/drawing/2014/main" id="{3140DD15-0F1A-983F-1C86-D310CFF4DED0}"/>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tretch>
            <a:fillRect/>
          </a:stretch>
        </p:blipFill>
        <p:spPr>
          <a:xfrm>
            <a:off x="2240793" y="2120900"/>
            <a:ext cx="8099939" cy="4252468"/>
          </a:xfrm>
        </p:spPr>
      </p:pic>
      <p:sp>
        <p:nvSpPr>
          <p:cNvPr id="11" name="Arrow: Left 10">
            <a:extLst>
              <a:ext uri="{FF2B5EF4-FFF2-40B4-BE49-F238E27FC236}">
                <a16:creationId xmlns:a16="http://schemas.microsoft.com/office/drawing/2014/main" id="{F02BC548-DA35-6E42-BF42-645A7587A664}"/>
              </a:ext>
            </a:extLst>
          </p:cNvPr>
          <p:cNvSpPr/>
          <p:nvPr/>
        </p:nvSpPr>
        <p:spPr>
          <a:xfrm>
            <a:off x="3309257" y="2754085"/>
            <a:ext cx="3559629" cy="533400"/>
          </a:xfrm>
          <a:prstGeom prst="lef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72338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63616-ABCA-67AD-0E21-D35EA63C1E8B}"/>
              </a:ext>
            </a:extLst>
          </p:cNvPr>
          <p:cNvSpPr>
            <a:spLocks noGrp="1"/>
          </p:cNvSpPr>
          <p:nvPr>
            <p:ph type="title"/>
          </p:nvPr>
        </p:nvSpPr>
        <p:spPr/>
        <p:txBody>
          <a:bodyPr/>
          <a:lstStyle/>
          <a:p>
            <a:r>
              <a:rPr lang="en-US" u="sng" dirty="0"/>
              <a:t>importing the data into </a:t>
            </a:r>
            <a:r>
              <a:rPr lang="en-US" u="sng" dirty="0" err="1"/>
              <a:t>rapidminer</a:t>
            </a:r>
            <a:endParaRPr lang="en-IN" u="sng" dirty="0"/>
          </a:p>
        </p:txBody>
      </p:sp>
      <p:sp>
        <p:nvSpPr>
          <p:cNvPr id="3" name="Content Placeholder 2">
            <a:extLst>
              <a:ext uri="{FF2B5EF4-FFF2-40B4-BE49-F238E27FC236}">
                <a16:creationId xmlns:a16="http://schemas.microsoft.com/office/drawing/2014/main" id="{34FF98B9-053A-26A4-08C1-B962EBC4F313}"/>
              </a:ext>
            </a:extLst>
          </p:cNvPr>
          <p:cNvSpPr>
            <a:spLocks noGrp="1"/>
          </p:cNvSpPr>
          <p:nvPr>
            <p:ph idx="1"/>
          </p:nvPr>
        </p:nvSpPr>
        <p:spPr/>
        <p:txBody>
          <a:bodyPr/>
          <a:lstStyle/>
          <a:p>
            <a:pPr marL="0" indent="0">
              <a:buNone/>
            </a:pPr>
            <a:r>
              <a:rPr lang="en-US" dirty="0"/>
              <a:t>After importing the data sets, it will look like   (we are in the </a:t>
            </a:r>
            <a:r>
              <a:rPr lang="en-US" b="1" dirty="0">
                <a:solidFill>
                  <a:srgbClr val="002060"/>
                </a:solidFill>
              </a:rPr>
              <a:t>data section</a:t>
            </a:r>
            <a:r>
              <a:rPr lang="en-US" dirty="0"/>
              <a:t>) </a:t>
            </a:r>
            <a:br>
              <a:rPr lang="en-US" dirty="0"/>
            </a:br>
            <a:endParaRPr lang="en-IN" dirty="0"/>
          </a:p>
        </p:txBody>
      </p:sp>
      <p:pic>
        <p:nvPicPr>
          <p:cNvPr id="7" name="Picture 6">
            <a:extLst>
              <a:ext uri="{FF2B5EF4-FFF2-40B4-BE49-F238E27FC236}">
                <a16:creationId xmlns:a16="http://schemas.microsoft.com/office/drawing/2014/main" id="{6F1B15E6-AC1E-2235-9F13-4A0C2A93ACD8}"/>
              </a:ext>
            </a:extLst>
          </p:cNvPr>
          <p:cNvPicPr>
            <a:picLocks noChangeAspect="1"/>
          </p:cNvPicPr>
          <p:nvPr/>
        </p:nvPicPr>
        <p:blipFill>
          <a:blip r:embed="rId2"/>
          <a:stretch>
            <a:fillRect/>
          </a:stretch>
        </p:blipFill>
        <p:spPr>
          <a:xfrm>
            <a:off x="1063752" y="2699657"/>
            <a:ext cx="10954077" cy="3874270"/>
          </a:xfrm>
          <a:prstGeom prst="rect">
            <a:avLst/>
          </a:prstGeom>
        </p:spPr>
      </p:pic>
    </p:spTree>
    <p:extLst>
      <p:ext uri="{BB962C8B-B14F-4D97-AF65-F5344CB8AC3E}">
        <p14:creationId xmlns:p14="http://schemas.microsoft.com/office/powerpoint/2010/main" val="355721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D2D5-C66B-E489-F157-F5525C1B8FD7}"/>
              </a:ext>
            </a:extLst>
          </p:cNvPr>
          <p:cNvSpPr>
            <a:spLocks noGrp="1"/>
          </p:cNvSpPr>
          <p:nvPr>
            <p:ph type="title"/>
          </p:nvPr>
        </p:nvSpPr>
        <p:spPr/>
        <p:txBody>
          <a:bodyPr/>
          <a:lstStyle/>
          <a:p>
            <a:r>
              <a:rPr lang="en-US" u="sng" dirty="0"/>
              <a:t>(DATASETS) Statistics section</a:t>
            </a:r>
            <a:endParaRPr lang="en-IN" u="sng" dirty="0"/>
          </a:p>
        </p:txBody>
      </p:sp>
      <p:pic>
        <p:nvPicPr>
          <p:cNvPr id="5" name="Content Placeholder 4">
            <a:extLst>
              <a:ext uri="{FF2B5EF4-FFF2-40B4-BE49-F238E27FC236}">
                <a16:creationId xmlns:a16="http://schemas.microsoft.com/office/drawing/2014/main" id="{B3CE90CF-E553-DAD2-1A15-FFB4F6573574}"/>
              </a:ext>
            </a:extLst>
          </p:cNvPr>
          <p:cNvPicPr>
            <a:picLocks noGrp="1" noChangeAspect="1"/>
          </p:cNvPicPr>
          <p:nvPr>
            <p:ph idx="1"/>
          </p:nvPr>
        </p:nvPicPr>
        <p:blipFill>
          <a:blip r:embed="rId2"/>
          <a:stretch>
            <a:fillRect/>
          </a:stretch>
        </p:blipFill>
        <p:spPr>
          <a:xfrm>
            <a:off x="1404717" y="2093976"/>
            <a:ext cx="7821373" cy="4051300"/>
          </a:xfrm>
        </p:spPr>
      </p:pic>
    </p:spTree>
    <p:extLst>
      <p:ext uri="{BB962C8B-B14F-4D97-AF65-F5344CB8AC3E}">
        <p14:creationId xmlns:p14="http://schemas.microsoft.com/office/powerpoint/2010/main" val="204031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16C10-727B-3803-6CD2-E4E0294A07FB}"/>
              </a:ext>
            </a:extLst>
          </p:cNvPr>
          <p:cNvSpPr>
            <a:spLocks noGrp="1"/>
          </p:cNvSpPr>
          <p:nvPr>
            <p:ph type="title"/>
          </p:nvPr>
        </p:nvSpPr>
        <p:spPr/>
        <p:txBody>
          <a:bodyPr/>
          <a:lstStyle/>
          <a:p>
            <a:r>
              <a:rPr lang="en-US" u="sng" dirty="0" err="1"/>
              <a:t>visualisation</a:t>
            </a:r>
            <a:endParaRPr lang="en-IN" u="sng" dirty="0"/>
          </a:p>
        </p:txBody>
      </p:sp>
      <p:sp>
        <p:nvSpPr>
          <p:cNvPr id="3" name="Content Placeholder 2">
            <a:extLst>
              <a:ext uri="{FF2B5EF4-FFF2-40B4-BE49-F238E27FC236}">
                <a16:creationId xmlns:a16="http://schemas.microsoft.com/office/drawing/2014/main" id="{33D23B71-EE29-6AE3-47A9-5B81E9E285D2}"/>
              </a:ext>
            </a:extLst>
          </p:cNvPr>
          <p:cNvSpPr>
            <a:spLocks noGrp="1"/>
          </p:cNvSpPr>
          <p:nvPr>
            <p:ph idx="1"/>
          </p:nvPr>
        </p:nvSpPr>
        <p:spPr/>
        <p:txBody>
          <a:bodyPr/>
          <a:lstStyle/>
          <a:p>
            <a:endParaRPr lang="en-US" dirty="0"/>
          </a:p>
          <a:p>
            <a:endParaRPr lang="en-US" dirty="0"/>
          </a:p>
          <a:p>
            <a:endParaRPr lang="en-US" dirty="0"/>
          </a:p>
          <a:p>
            <a:endParaRPr lang="en-US" dirty="0"/>
          </a:p>
          <a:p>
            <a:r>
              <a:rPr lang="en-US" sz="3200" dirty="0"/>
              <a:t>Click on open visualization, you can see the visualization of the above table</a:t>
            </a:r>
            <a:endParaRPr lang="en-US" dirty="0"/>
          </a:p>
          <a:p>
            <a:endParaRPr lang="en-IN" dirty="0"/>
          </a:p>
        </p:txBody>
      </p:sp>
      <p:pic>
        <p:nvPicPr>
          <p:cNvPr id="7" name="Picture 6">
            <a:extLst>
              <a:ext uri="{FF2B5EF4-FFF2-40B4-BE49-F238E27FC236}">
                <a16:creationId xmlns:a16="http://schemas.microsoft.com/office/drawing/2014/main" id="{DCD5A582-5E46-A5CE-4EDA-58150157A0E2}"/>
              </a:ext>
            </a:extLst>
          </p:cNvPr>
          <p:cNvPicPr>
            <a:picLocks noChangeAspect="1"/>
          </p:cNvPicPr>
          <p:nvPr/>
        </p:nvPicPr>
        <p:blipFill>
          <a:blip r:embed="rId2"/>
          <a:stretch>
            <a:fillRect/>
          </a:stretch>
        </p:blipFill>
        <p:spPr>
          <a:xfrm>
            <a:off x="631372" y="2007096"/>
            <a:ext cx="12192000" cy="1666846"/>
          </a:xfrm>
          <a:prstGeom prst="rect">
            <a:avLst/>
          </a:prstGeom>
        </p:spPr>
      </p:pic>
    </p:spTree>
    <p:extLst>
      <p:ext uri="{BB962C8B-B14F-4D97-AF65-F5344CB8AC3E}">
        <p14:creationId xmlns:p14="http://schemas.microsoft.com/office/powerpoint/2010/main" val="336995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p:cTn id="1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A1BB-8EA9-05FA-AE6C-772C33F2DB93}"/>
              </a:ext>
            </a:extLst>
          </p:cNvPr>
          <p:cNvSpPr>
            <a:spLocks noGrp="1"/>
          </p:cNvSpPr>
          <p:nvPr>
            <p:ph type="title"/>
          </p:nvPr>
        </p:nvSpPr>
        <p:spPr/>
        <p:txBody>
          <a:bodyPr/>
          <a:lstStyle/>
          <a:p>
            <a:r>
              <a:rPr lang="en-US" u="sng" dirty="0" err="1"/>
              <a:t>visualisation</a:t>
            </a:r>
            <a:endParaRPr lang="en-IN" u="sng" dirty="0"/>
          </a:p>
        </p:txBody>
      </p:sp>
      <p:pic>
        <p:nvPicPr>
          <p:cNvPr id="5" name="Content Placeholder 4">
            <a:extLst>
              <a:ext uri="{FF2B5EF4-FFF2-40B4-BE49-F238E27FC236}">
                <a16:creationId xmlns:a16="http://schemas.microsoft.com/office/drawing/2014/main" id="{653FD081-3037-9D10-618D-59A263050287}"/>
              </a:ext>
            </a:extLst>
          </p:cNvPr>
          <p:cNvPicPr>
            <a:picLocks noGrp="1" noChangeAspect="1"/>
          </p:cNvPicPr>
          <p:nvPr>
            <p:ph idx="1"/>
          </p:nvPr>
        </p:nvPicPr>
        <p:blipFill>
          <a:blip r:embed="rId2"/>
          <a:stretch>
            <a:fillRect/>
          </a:stretch>
        </p:blipFill>
        <p:spPr>
          <a:xfrm>
            <a:off x="1187446" y="1957614"/>
            <a:ext cx="8261353" cy="4415754"/>
          </a:xfrm>
        </p:spPr>
      </p:pic>
    </p:spTree>
    <p:extLst>
      <p:ext uri="{BB962C8B-B14F-4D97-AF65-F5344CB8AC3E}">
        <p14:creationId xmlns:p14="http://schemas.microsoft.com/office/powerpoint/2010/main" val="102126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D833F-2FC5-52DD-3DA4-D2A968C08656}"/>
              </a:ext>
            </a:extLst>
          </p:cNvPr>
          <p:cNvSpPr>
            <a:spLocks noGrp="1"/>
          </p:cNvSpPr>
          <p:nvPr>
            <p:ph type="title"/>
          </p:nvPr>
        </p:nvSpPr>
        <p:spPr/>
        <p:txBody>
          <a:bodyPr/>
          <a:lstStyle/>
          <a:p>
            <a:r>
              <a:rPr lang="en-US" u="sng" dirty="0"/>
              <a:t>(Datasets) VISUALISATION SECTION</a:t>
            </a:r>
            <a:endParaRPr lang="en-IN" u="sng" dirty="0"/>
          </a:p>
        </p:txBody>
      </p:sp>
      <p:pic>
        <p:nvPicPr>
          <p:cNvPr id="5" name="Content Placeholder 4">
            <a:extLst>
              <a:ext uri="{FF2B5EF4-FFF2-40B4-BE49-F238E27FC236}">
                <a16:creationId xmlns:a16="http://schemas.microsoft.com/office/drawing/2014/main" id="{111DB071-E622-7ED0-B2E0-FA6640DFFB9C}"/>
              </a:ext>
            </a:extLst>
          </p:cNvPr>
          <p:cNvPicPr>
            <a:picLocks noGrp="1" noChangeAspect="1"/>
          </p:cNvPicPr>
          <p:nvPr>
            <p:ph idx="1"/>
          </p:nvPr>
        </p:nvPicPr>
        <p:blipFill>
          <a:blip r:embed="rId2"/>
          <a:stretch>
            <a:fillRect/>
          </a:stretch>
        </p:blipFill>
        <p:spPr>
          <a:xfrm>
            <a:off x="1230085" y="1826985"/>
            <a:ext cx="8839200" cy="4399643"/>
          </a:xfrm>
        </p:spPr>
      </p:pic>
    </p:spTree>
    <p:extLst>
      <p:ext uri="{BB962C8B-B14F-4D97-AF65-F5344CB8AC3E}">
        <p14:creationId xmlns:p14="http://schemas.microsoft.com/office/powerpoint/2010/main" val="20302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556B-D591-9F92-8771-9A00CA528F18}"/>
              </a:ext>
            </a:extLst>
          </p:cNvPr>
          <p:cNvSpPr>
            <a:spLocks noGrp="1"/>
          </p:cNvSpPr>
          <p:nvPr>
            <p:ph type="title"/>
          </p:nvPr>
        </p:nvSpPr>
        <p:spPr/>
        <p:txBody>
          <a:bodyPr/>
          <a:lstStyle/>
          <a:p>
            <a:r>
              <a:rPr lang="en-US" u="sng" dirty="0"/>
              <a:t>Building a process</a:t>
            </a:r>
            <a:endParaRPr lang="en-IN" u="sng" dirty="0"/>
          </a:p>
        </p:txBody>
      </p:sp>
      <p:sp>
        <p:nvSpPr>
          <p:cNvPr id="3" name="Content Placeholder 2">
            <a:extLst>
              <a:ext uri="{FF2B5EF4-FFF2-40B4-BE49-F238E27FC236}">
                <a16:creationId xmlns:a16="http://schemas.microsoft.com/office/drawing/2014/main" id="{0A9BA6AB-6FE0-ABA6-514F-B52FA3A299DF}"/>
              </a:ext>
            </a:extLst>
          </p:cNvPr>
          <p:cNvSpPr>
            <a:spLocks noGrp="1"/>
          </p:cNvSpPr>
          <p:nvPr>
            <p:ph idx="1"/>
          </p:nvPr>
        </p:nvSpPr>
        <p:spPr>
          <a:xfrm>
            <a:off x="1069848" y="2121408"/>
            <a:ext cx="10058400" cy="4736592"/>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3800" dirty="0"/>
          </a:p>
          <a:p>
            <a:br>
              <a:rPr lang="en-US" dirty="0"/>
            </a:br>
            <a:endParaRPr lang="en-IN" dirty="0"/>
          </a:p>
        </p:txBody>
      </p:sp>
      <p:sp>
        <p:nvSpPr>
          <p:cNvPr id="9" name="TextBox 8">
            <a:extLst>
              <a:ext uri="{FF2B5EF4-FFF2-40B4-BE49-F238E27FC236}">
                <a16:creationId xmlns:a16="http://schemas.microsoft.com/office/drawing/2014/main" id="{8DBFC337-794F-545A-0D02-1AA1B7BD4E97}"/>
              </a:ext>
            </a:extLst>
          </p:cNvPr>
          <p:cNvSpPr txBox="1"/>
          <p:nvPr/>
        </p:nvSpPr>
        <p:spPr>
          <a:xfrm>
            <a:off x="4408981" y="3054008"/>
            <a:ext cx="1807029" cy="369332"/>
          </a:xfrm>
          <a:prstGeom prst="rect">
            <a:avLst/>
          </a:prstGeom>
          <a:noFill/>
        </p:spPr>
        <p:txBody>
          <a:bodyPr wrap="square" rtlCol="0">
            <a:spAutoFit/>
          </a:bodyPr>
          <a:lstStyle/>
          <a:p>
            <a:r>
              <a:rPr lang="en-US" dirty="0">
                <a:solidFill>
                  <a:schemeClr val="bg1"/>
                </a:solidFill>
              </a:rPr>
              <a:t>Go here</a:t>
            </a:r>
            <a:endParaRPr lang="en-IN" dirty="0">
              <a:solidFill>
                <a:schemeClr val="bg1"/>
              </a:solidFill>
            </a:endParaRPr>
          </a:p>
        </p:txBody>
      </p:sp>
      <p:pic>
        <p:nvPicPr>
          <p:cNvPr id="13" name="Picture 12">
            <a:extLst>
              <a:ext uri="{FF2B5EF4-FFF2-40B4-BE49-F238E27FC236}">
                <a16:creationId xmlns:a16="http://schemas.microsoft.com/office/drawing/2014/main" id="{E0C35D1C-74AF-6816-FCD2-03AA57CCD442}"/>
              </a:ext>
            </a:extLst>
          </p:cNvPr>
          <p:cNvPicPr>
            <a:picLocks noChangeAspect="1"/>
          </p:cNvPicPr>
          <p:nvPr/>
        </p:nvPicPr>
        <p:blipFill>
          <a:blip r:embed="rId2"/>
          <a:stretch>
            <a:fillRect/>
          </a:stretch>
        </p:blipFill>
        <p:spPr>
          <a:xfrm>
            <a:off x="1063752" y="1741714"/>
            <a:ext cx="10801677" cy="4939550"/>
          </a:xfrm>
          <a:prstGeom prst="rect">
            <a:avLst/>
          </a:prstGeom>
        </p:spPr>
      </p:pic>
      <p:sp>
        <p:nvSpPr>
          <p:cNvPr id="14" name="Speech Bubble: Oval 13">
            <a:extLst>
              <a:ext uri="{FF2B5EF4-FFF2-40B4-BE49-F238E27FC236}">
                <a16:creationId xmlns:a16="http://schemas.microsoft.com/office/drawing/2014/main" id="{32ECA0E0-2118-C7FB-07AE-914829472D20}"/>
              </a:ext>
            </a:extLst>
          </p:cNvPr>
          <p:cNvSpPr/>
          <p:nvPr/>
        </p:nvSpPr>
        <p:spPr>
          <a:xfrm rot="6899246">
            <a:off x="5078185" y="2157436"/>
            <a:ext cx="2035629" cy="2254806"/>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6BBF228C-5CBE-10F2-7466-E08CDF7F4B04}"/>
              </a:ext>
            </a:extLst>
          </p:cNvPr>
          <p:cNvSpPr txBox="1"/>
          <p:nvPr/>
        </p:nvSpPr>
        <p:spPr>
          <a:xfrm>
            <a:off x="5312495" y="3049130"/>
            <a:ext cx="1709057" cy="461665"/>
          </a:xfrm>
          <a:prstGeom prst="rect">
            <a:avLst/>
          </a:prstGeom>
          <a:noFill/>
        </p:spPr>
        <p:txBody>
          <a:bodyPr wrap="square" rtlCol="0">
            <a:spAutoFit/>
          </a:bodyPr>
          <a:lstStyle/>
          <a:p>
            <a:r>
              <a:rPr lang="en-US" sz="2400" dirty="0">
                <a:solidFill>
                  <a:schemeClr val="bg1"/>
                </a:solidFill>
              </a:rPr>
              <a:t>Click here</a:t>
            </a:r>
            <a:endParaRPr lang="en-IN" sz="2400" dirty="0">
              <a:solidFill>
                <a:schemeClr val="bg1"/>
              </a:solidFill>
            </a:endParaRPr>
          </a:p>
        </p:txBody>
      </p:sp>
    </p:spTree>
    <p:extLst>
      <p:ext uri="{BB962C8B-B14F-4D97-AF65-F5344CB8AC3E}">
        <p14:creationId xmlns:p14="http://schemas.microsoft.com/office/powerpoint/2010/main" val="209491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6B7D-9ABF-08F9-887A-8F825FB85329}"/>
              </a:ext>
            </a:extLst>
          </p:cNvPr>
          <p:cNvSpPr>
            <a:spLocks noGrp="1"/>
          </p:cNvSpPr>
          <p:nvPr>
            <p:ph type="title"/>
          </p:nvPr>
        </p:nvSpPr>
        <p:spPr/>
        <p:txBody>
          <a:bodyPr/>
          <a:lstStyle/>
          <a:p>
            <a:r>
              <a:rPr lang="en-US" u="sng" dirty="0"/>
              <a:t>Building a SIMPLE process</a:t>
            </a:r>
            <a:endParaRPr lang="en-IN" u="sng" dirty="0"/>
          </a:p>
        </p:txBody>
      </p:sp>
      <p:pic>
        <p:nvPicPr>
          <p:cNvPr id="5" name="Content Placeholder 4">
            <a:extLst>
              <a:ext uri="{FF2B5EF4-FFF2-40B4-BE49-F238E27FC236}">
                <a16:creationId xmlns:a16="http://schemas.microsoft.com/office/drawing/2014/main" id="{3FC31705-F4D0-6BD5-3364-A3172140EA2E}"/>
              </a:ext>
            </a:extLst>
          </p:cNvPr>
          <p:cNvPicPr>
            <a:picLocks noGrp="1" noChangeAspect="1"/>
          </p:cNvPicPr>
          <p:nvPr>
            <p:ph idx="1"/>
          </p:nvPr>
        </p:nvPicPr>
        <p:blipFill>
          <a:blip r:embed="rId2"/>
          <a:stretch>
            <a:fillRect/>
          </a:stretch>
        </p:blipFill>
        <p:spPr>
          <a:xfrm>
            <a:off x="1164771" y="2120899"/>
            <a:ext cx="8969829" cy="4377871"/>
          </a:xfrm>
        </p:spPr>
      </p:pic>
      <p:cxnSp>
        <p:nvCxnSpPr>
          <p:cNvPr id="7" name="Connector: Curved 6">
            <a:extLst>
              <a:ext uri="{FF2B5EF4-FFF2-40B4-BE49-F238E27FC236}">
                <a16:creationId xmlns:a16="http://schemas.microsoft.com/office/drawing/2014/main" id="{A81A3226-C99E-EF85-CFA5-149C8391382F}"/>
              </a:ext>
            </a:extLst>
          </p:cNvPr>
          <p:cNvCxnSpPr/>
          <p:nvPr/>
        </p:nvCxnSpPr>
        <p:spPr>
          <a:xfrm flipV="1">
            <a:off x="2481943" y="3624943"/>
            <a:ext cx="1992086" cy="489857"/>
          </a:xfrm>
          <a:prstGeom prst="curvedConnector3">
            <a:avLst/>
          </a:prstGeom>
          <a:ln w="762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27892C6-A099-C9D3-E77E-8CA1C08660DC}"/>
              </a:ext>
            </a:extLst>
          </p:cNvPr>
          <p:cNvSpPr txBox="1"/>
          <p:nvPr/>
        </p:nvSpPr>
        <p:spPr>
          <a:xfrm>
            <a:off x="4506685" y="3402077"/>
            <a:ext cx="2797629" cy="369332"/>
          </a:xfrm>
          <a:prstGeom prst="rect">
            <a:avLst/>
          </a:prstGeom>
          <a:noFill/>
        </p:spPr>
        <p:txBody>
          <a:bodyPr wrap="square" rtlCol="0">
            <a:spAutoFit/>
          </a:bodyPr>
          <a:lstStyle/>
          <a:p>
            <a:r>
              <a:rPr lang="en-IN" dirty="0">
                <a:highlight>
                  <a:srgbClr val="00FF00"/>
                </a:highlight>
              </a:rPr>
              <a:t>DRAG this file to here</a:t>
            </a:r>
          </a:p>
        </p:txBody>
      </p:sp>
    </p:spTree>
    <p:extLst>
      <p:ext uri="{BB962C8B-B14F-4D97-AF65-F5344CB8AC3E}">
        <p14:creationId xmlns:p14="http://schemas.microsoft.com/office/powerpoint/2010/main" val="42826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6162-2BEF-BC2D-70E2-94522B980FD4}"/>
              </a:ext>
            </a:extLst>
          </p:cNvPr>
          <p:cNvSpPr>
            <a:spLocks noGrp="1"/>
          </p:cNvSpPr>
          <p:nvPr>
            <p:ph type="title"/>
          </p:nvPr>
        </p:nvSpPr>
        <p:spPr/>
        <p:txBody>
          <a:bodyPr/>
          <a:lstStyle/>
          <a:p>
            <a:r>
              <a:rPr lang="en-US" u="sng" dirty="0"/>
              <a:t>Building a SIMPLE process</a:t>
            </a:r>
            <a:endParaRPr lang="en-IN" u="sng" dirty="0"/>
          </a:p>
        </p:txBody>
      </p:sp>
      <p:sp>
        <p:nvSpPr>
          <p:cNvPr id="7" name="Content Placeholder 6">
            <a:extLst>
              <a:ext uri="{FF2B5EF4-FFF2-40B4-BE49-F238E27FC236}">
                <a16:creationId xmlns:a16="http://schemas.microsoft.com/office/drawing/2014/main" id="{F02C141E-1643-A482-36FE-98650D59D051}"/>
              </a:ext>
            </a:extLst>
          </p:cNvPr>
          <p:cNvSpPr>
            <a:spLocks noGrp="1"/>
          </p:cNvSpPr>
          <p:nvPr>
            <p:ph idx="1"/>
          </p:nvPr>
        </p:nvSpPr>
        <p:spPr>
          <a:xfrm>
            <a:off x="1069848" y="1752601"/>
            <a:ext cx="10058400" cy="5236028"/>
          </a:xfrm>
        </p:spPr>
        <p:txBody>
          <a:bodyPr>
            <a:normAutofit/>
          </a:bodyPr>
          <a:lstStyle/>
          <a:p>
            <a:r>
              <a:rPr lang="en-US" dirty="0"/>
              <a:t>below is how it looks like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r>
              <a:rPr lang="en-IN" dirty="0"/>
              <a:t>You can see the out (output) and res (result)  join that with  by dragging after clicking out to the res  and save it with any name and hit run (this is what we call a running a process) </a:t>
            </a:r>
          </a:p>
        </p:txBody>
      </p:sp>
      <p:pic>
        <p:nvPicPr>
          <p:cNvPr id="9" name="Picture 8">
            <a:extLst>
              <a:ext uri="{FF2B5EF4-FFF2-40B4-BE49-F238E27FC236}">
                <a16:creationId xmlns:a16="http://schemas.microsoft.com/office/drawing/2014/main" id="{A939A7D5-5280-621C-C189-11A85D205BF6}"/>
              </a:ext>
            </a:extLst>
          </p:cNvPr>
          <p:cNvPicPr>
            <a:picLocks noChangeAspect="1"/>
          </p:cNvPicPr>
          <p:nvPr/>
        </p:nvPicPr>
        <p:blipFill>
          <a:blip r:embed="rId2"/>
          <a:stretch>
            <a:fillRect/>
          </a:stretch>
        </p:blipFill>
        <p:spPr>
          <a:xfrm>
            <a:off x="925286" y="2260542"/>
            <a:ext cx="10142438" cy="3595973"/>
          </a:xfrm>
          <a:prstGeom prst="rect">
            <a:avLst/>
          </a:prstGeom>
        </p:spPr>
      </p:pic>
      <p:cxnSp>
        <p:nvCxnSpPr>
          <p:cNvPr id="12" name="Straight Arrow Connector 11">
            <a:extLst>
              <a:ext uri="{FF2B5EF4-FFF2-40B4-BE49-F238E27FC236}">
                <a16:creationId xmlns:a16="http://schemas.microsoft.com/office/drawing/2014/main" id="{4CA0A64C-8AC1-B157-2911-7BE588E4BCBD}"/>
              </a:ext>
            </a:extLst>
          </p:cNvPr>
          <p:cNvCxnSpPr>
            <a:cxnSpLocks/>
          </p:cNvCxnSpPr>
          <p:nvPr/>
        </p:nvCxnSpPr>
        <p:spPr>
          <a:xfrm flipH="1" flipV="1">
            <a:off x="4539343" y="5257800"/>
            <a:ext cx="718457" cy="459580"/>
          </a:xfrm>
          <a:prstGeom prst="straightConnector1">
            <a:avLst/>
          </a:prstGeom>
          <a:ln>
            <a:noFill/>
            <a:tailEnd type="triangle"/>
          </a:ln>
          <a:effectLst>
            <a:outerShdw blurRad="107950" dist="12700" dir="5400000" algn="ctr">
              <a:srgbClr val="000000"/>
            </a:outerShdw>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D1F572F-7305-D1BC-B2C1-DE92B5AC0FC1}"/>
              </a:ext>
            </a:extLst>
          </p:cNvPr>
          <p:cNvCxnSpPr/>
          <p:nvPr/>
        </p:nvCxnSpPr>
        <p:spPr>
          <a:xfrm flipH="1" flipV="1">
            <a:off x="4659086" y="5070653"/>
            <a:ext cx="841179" cy="45958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47F17E9-033D-D5D1-7178-48DEA5B0131B}"/>
              </a:ext>
            </a:extLst>
          </p:cNvPr>
          <p:cNvCxnSpPr>
            <a:cxnSpLocks/>
          </p:cNvCxnSpPr>
          <p:nvPr/>
        </p:nvCxnSpPr>
        <p:spPr>
          <a:xfrm flipV="1">
            <a:off x="8196965" y="4548482"/>
            <a:ext cx="892538" cy="75196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E17E1213-64B8-6DAF-21FF-588C66D5CF0D}"/>
                  </a:ext>
                </a:extLst>
              </p14:cNvPr>
              <p14:cNvContentPartPr/>
              <p14:nvPr/>
            </p14:nvContentPartPr>
            <p14:xfrm>
              <a:off x="2345758" y="2689003"/>
              <a:ext cx="639000" cy="512640"/>
            </p14:xfrm>
          </p:contentPart>
        </mc:Choice>
        <mc:Fallback xmlns="">
          <p:pic>
            <p:nvPicPr>
              <p:cNvPr id="20" name="Ink 19">
                <a:extLst>
                  <a:ext uri="{FF2B5EF4-FFF2-40B4-BE49-F238E27FC236}">
                    <a16:creationId xmlns:a16="http://schemas.microsoft.com/office/drawing/2014/main" id="{E17E1213-64B8-6DAF-21FF-588C66D5CF0D}"/>
                  </a:ext>
                </a:extLst>
              </p:cNvPr>
              <p:cNvPicPr/>
              <p:nvPr/>
            </p:nvPicPr>
            <p:blipFill>
              <a:blip r:embed="rId4"/>
              <a:stretch>
                <a:fillRect/>
              </a:stretch>
            </p:blipFill>
            <p:spPr>
              <a:xfrm>
                <a:off x="2339638" y="2682883"/>
                <a:ext cx="651240" cy="524880"/>
              </a:xfrm>
              <a:prstGeom prst="rect">
                <a:avLst/>
              </a:prstGeom>
            </p:spPr>
          </p:pic>
        </mc:Fallback>
      </mc:AlternateContent>
    </p:spTree>
    <p:extLst>
      <p:ext uri="{BB962C8B-B14F-4D97-AF65-F5344CB8AC3E}">
        <p14:creationId xmlns:p14="http://schemas.microsoft.com/office/powerpoint/2010/main" val="247440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nodeType="afterEffect">
                                  <p:stCondLst>
                                    <p:cond delay="0"/>
                                  </p:stCondLst>
                                  <p:childTnLst>
                                    <p:set>
                                      <p:cBhvr>
                                        <p:cTn id="33" dur="1" fill="hold">
                                          <p:stCondLst>
                                            <p:cond delay="0"/>
                                          </p:stCondLst>
                                        </p:cTn>
                                        <p:tgtEl>
                                          <p:spTgt spid="7">
                                            <p:txEl>
                                              <p:pRg st="10" end="10"/>
                                            </p:txEl>
                                          </p:spTgt>
                                        </p:tgtEl>
                                        <p:attrNameLst>
                                          <p:attrName>style.visibility</p:attrName>
                                        </p:attrNameLst>
                                      </p:cBhvr>
                                      <p:to>
                                        <p:strVal val="visible"/>
                                      </p:to>
                                    </p:set>
                                    <p:animEffect transition="in" filter="fade">
                                      <p:cBhvr>
                                        <p:cTn id="34" dur="1000"/>
                                        <p:tgtEl>
                                          <p:spTgt spid="7">
                                            <p:txEl>
                                              <p:pRg st="10" end="10"/>
                                            </p:txEl>
                                          </p:spTgt>
                                        </p:tgtEl>
                                      </p:cBhvr>
                                    </p:animEffect>
                                    <p:anim calcmode="lin" valueType="num">
                                      <p:cBhvr>
                                        <p:cTn id="35"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FD477-0C53-4408-3660-81C9AD2EDC08}"/>
              </a:ext>
            </a:extLst>
          </p:cNvPr>
          <p:cNvSpPr>
            <a:spLocks noGrp="1"/>
          </p:cNvSpPr>
          <p:nvPr>
            <p:ph type="title"/>
          </p:nvPr>
        </p:nvSpPr>
        <p:spPr/>
        <p:txBody>
          <a:bodyPr/>
          <a:lstStyle/>
          <a:p>
            <a:r>
              <a:rPr lang="en-US" u="sng" dirty="0"/>
              <a:t>Building a SIMPLE process</a:t>
            </a:r>
            <a:endParaRPr lang="en-IN" u="sng" dirty="0"/>
          </a:p>
        </p:txBody>
      </p:sp>
      <p:sp>
        <p:nvSpPr>
          <p:cNvPr id="3" name="Content Placeholder 2">
            <a:extLst>
              <a:ext uri="{FF2B5EF4-FFF2-40B4-BE49-F238E27FC236}">
                <a16:creationId xmlns:a16="http://schemas.microsoft.com/office/drawing/2014/main" id="{B167AAE0-213F-64C0-EF13-E7D6D849DF24}"/>
              </a:ext>
            </a:extLst>
          </p:cNvPr>
          <p:cNvSpPr>
            <a:spLocks noGrp="1"/>
          </p:cNvSpPr>
          <p:nvPr>
            <p:ph idx="1"/>
          </p:nvPr>
        </p:nvSpPr>
        <p:spPr/>
        <p:txBody>
          <a:bodyPr/>
          <a:lstStyle/>
          <a:p>
            <a:r>
              <a:rPr lang="en-US" dirty="0"/>
              <a:t>After running,  below is what we get</a:t>
            </a:r>
          </a:p>
          <a:p>
            <a:endParaRPr lang="en-US" dirty="0"/>
          </a:p>
          <a:p>
            <a:endParaRPr lang="en-IN" dirty="0"/>
          </a:p>
        </p:txBody>
      </p:sp>
      <p:pic>
        <p:nvPicPr>
          <p:cNvPr id="7" name="Picture 6">
            <a:extLst>
              <a:ext uri="{FF2B5EF4-FFF2-40B4-BE49-F238E27FC236}">
                <a16:creationId xmlns:a16="http://schemas.microsoft.com/office/drawing/2014/main" id="{F9FA1C4D-392A-9125-C4A3-1C17485239AC}"/>
              </a:ext>
            </a:extLst>
          </p:cNvPr>
          <p:cNvPicPr>
            <a:picLocks noChangeAspect="1"/>
          </p:cNvPicPr>
          <p:nvPr/>
        </p:nvPicPr>
        <p:blipFill>
          <a:blip r:embed="rId2"/>
          <a:stretch>
            <a:fillRect/>
          </a:stretch>
        </p:blipFill>
        <p:spPr>
          <a:xfrm>
            <a:off x="1164771" y="2425566"/>
            <a:ext cx="10820401" cy="4432434"/>
          </a:xfrm>
          <a:prstGeom prst="rect">
            <a:avLst/>
          </a:prstGeom>
        </p:spPr>
      </p:pic>
    </p:spTree>
    <p:extLst>
      <p:ext uri="{BB962C8B-B14F-4D97-AF65-F5344CB8AC3E}">
        <p14:creationId xmlns:p14="http://schemas.microsoft.com/office/powerpoint/2010/main" val="176534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6EDC2-CAA6-AA5C-D1B1-9FBA953C7217}"/>
              </a:ext>
            </a:extLst>
          </p:cNvPr>
          <p:cNvSpPr>
            <a:spLocks noGrp="1"/>
          </p:cNvSpPr>
          <p:nvPr>
            <p:ph type="title"/>
          </p:nvPr>
        </p:nvSpPr>
        <p:spPr/>
        <p:txBody>
          <a:bodyPr/>
          <a:lstStyle/>
          <a:p>
            <a:r>
              <a:rPr lang="en-US" u="sng" dirty="0"/>
              <a:t>INTRODUCTION </a:t>
            </a:r>
            <a:endParaRPr lang="en-IN" u="sng" dirty="0"/>
          </a:p>
        </p:txBody>
      </p:sp>
      <p:sp>
        <p:nvSpPr>
          <p:cNvPr id="3" name="Content Placeholder 2">
            <a:extLst>
              <a:ext uri="{FF2B5EF4-FFF2-40B4-BE49-F238E27FC236}">
                <a16:creationId xmlns:a16="http://schemas.microsoft.com/office/drawing/2014/main" id="{A0F7EC8E-6B68-3BC8-9D46-BE31CF5F0B13}"/>
              </a:ext>
            </a:extLst>
          </p:cNvPr>
          <p:cNvSpPr>
            <a:spLocks noGrp="1"/>
          </p:cNvSpPr>
          <p:nvPr>
            <p:ph idx="1"/>
          </p:nvPr>
        </p:nvSpPr>
        <p:spPr/>
        <p:txBody>
          <a:bodyPr>
            <a:normAutofit/>
          </a:bodyPr>
          <a:lstStyle/>
          <a:p>
            <a:r>
              <a:rPr lang="en-US" sz="2400" b="1" dirty="0"/>
              <a:t>Internship Name </a:t>
            </a:r>
            <a:r>
              <a:rPr lang="en-US" sz="2400" dirty="0"/>
              <a:t>: Data Science Master Virtual Internship</a:t>
            </a:r>
          </a:p>
          <a:p>
            <a:pPr marL="0" indent="0">
              <a:buNone/>
            </a:pPr>
            <a:endParaRPr lang="en-US" sz="2400" b="1" dirty="0"/>
          </a:p>
          <a:p>
            <a:r>
              <a:rPr lang="en-US" sz="2400" b="1" dirty="0"/>
              <a:t>Internship Organization</a:t>
            </a:r>
            <a:r>
              <a:rPr lang="en-US" sz="2400" dirty="0"/>
              <a:t>: </a:t>
            </a:r>
            <a:r>
              <a:rPr lang="en-US" sz="2400" dirty="0" err="1"/>
              <a:t>EduSkills</a:t>
            </a:r>
            <a:r>
              <a:rPr lang="en-US" sz="2400" dirty="0"/>
              <a:t> Foundation supported by Altair.</a:t>
            </a:r>
          </a:p>
          <a:p>
            <a:pPr marL="0" indent="0">
              <a:buNone/>
            </a:pPr>
            <a:endParaRPr lang="en-US" sz="2400" dirty="0"/>
          </a:p>
          <a:p>
            <a:r>
              <a:rPr lang="en-IN" sz="2400" b="1" dirty="0"/>
              <a:t>Project Platform:</a:t>
            </a:r>
            <a:r>
              <a:rPr lang="en-IN" sz="2400" dirty="0"/>
              <a:t> Altair AI Studio (formerly RapidMiner Studio).</a:t>
            </a:r>
          </a:p>
          <a:p>
            <a:pPr marL="0" indent="0">
              <a:buNone/>
            </a:pPr>
            <a:endParaRPr lang="en-US" sz="2400" dirty="0"/>
          </a:p>
          <a:p>
            <a:r>
              <a:rPr lang="en-US" sz="2400" b="1" dirty="0"/>
              <a:t>Duration:</a:t>
            </a:r>
            <a:r>
              <a:rPr lang="en-US" sz="2400" dirty="0"/>
              <a:t> [April 2024 - June 2024]</a:t>
            </a:r>
            <a:endParaRPr lang="en-IN" sz="2400" dirty="0"/>
          </a:p>
        </p:txBody>
      </p:sp>
    </p:spTree>
    <p:extLst>
      <p:ext uri="{BB962C8B-B14F-4D97-AF65-F5344CB8AC3E}">
        <p14:creationId xmlns:p14="http://schemas.microsoft.com/office/powerpoint/2010/main" val="144745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F86A-5F01-E625-6A8B-4260E2699CF7}"/>
              </a:ext>
            </a:extLst>
          </p:cNvPr>
          <p:cNvSpPr>
            <a:spLocks noGrp="1"/>
          </p:cNvSpPr>
          <p:nvPr>
            <p:ph type="title"/>
          </p:nvPr>
        </p:nvSpPr>
        <p:spPr/>
        <p:txBody>
          <a:bodyPr/>
          <a:lstStyle/>
          <a:p>
            <a:r>
              <a:rPr lang="en-US" u="sng" dirty="0"/>
              <a:t>Correlation matrix Operator</a:t>
            </a:r>
            <a:endParaRPr lang="en-IN" u="sng" dirty="0"/>
          </a:p>
        </p:txBody>
      </p:sp>
      <p:sp>
        <p:nvSpPr>
          <p:cNvPr id="3" name="Content Placeholder 2">
            <a:extLst>
              <a:ext uri="{FF2B5EF4-FFF2-40B4-BE49-F238E27FC236}">
                <a16:creationId xmlns:a16="http://schemas.microsoft.com/office/drawing/2014/main" id="{CFED132A-E1EB-F6F0-3535-A37E462E6F2A}"/>
              </a:ext>
            </a:extLst>
          </p:cNvPr>
          <p:cNvSpPr>
            <a:spLocks noGrp="1"/>
          </p:cNvSpPr>
          <p:nvPr>
            <p:ph idx="1"/>
          </p:nvPr>
        </p:nvSpPr>
        <p:spPr/>
        <p:txBody>
          <a:bodyPr>
            <a:normAutofit/>
          </a:bodyPr>
          <a:lstStyle/>
          <a:p>
            <a:r>
              <a:rPr lang="en-US" sz="2800" dirty="0">
                <a:effectLst/>
              </a:rPr>
              <a:t>This Operator determines correlation between all Attributes </a:t>
            </a:r>
          </a:p>
          <a:p>
            <a:pPr marL="0" indent="0">
              <a:buNone/>
            </a:pPr>
            <a:endParaRPr lang="en-US" sz="2800" dirty="0">
              <a:effectLst/>
            </a:endParaRPr>
          </a:p>
          <a:p>
            <a:r>
              <a:rPr lang="en-US" sz="2800" dirty="0"/>
              <a:t>I</a:t>
            </a:r>
            <a:r>
              <a:rPr lang="en-US" sz="2800" dirty="0">
                <a:effectLst/>
              </a:rPr>
              <a:t>t can produce a weights vector based on these correlations. </a:t>
            </a:r>
          </a:p>
          <a:p>
            <a:endParaRPr lang="en-US" sz="2800" dirty="0">
              <a:effectLst/>
            </a:endParaRPr>
          </a:p>
          <a:p>
            <a:r>
              <a:rPr lang="en-US" sz="2800" dirty="0">
                <a:effectLst/>
              </a:rPr>
              <a:t>Correlation is a statistical technique that can show whether and how strongly pairs of Attributes are related. </a:t>
            </a:r>
          </a:p>
          <a:p>
            <a:endParaRPr lang="en-IN" dirty="0"/>
          </a:p>
        </p:txBody>
      </p:sp>
    </p:spTree>
    <p:extLst>
      <p:ext uri="{BB962C8B-B14F-4D97-AF65-F5344CB8AC3E}">
        <p14:creationId xmlns:p14="http://schemas.microsoft.com/office/powerpoint/2010/main" val="409019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591F-71AF-7FBC-8B5C-E749E83887D3}"/>
              </a:ext>
            </a:extLst>
          </p:cNvPr>
          <p:cNvSpPr>
            <a:spLocks noGrp="1"/>
          </p:cNvSpPr>
          <p:nvPr>
            <p:ph type="title"/>
          </p:nvPr>
        </p:nvSpPr>
        <p:spPr/>
        <p:txBody>
          <a:bodyPr/>
          <a:lstStyle/>
          <a:p>
            <a:r>
              <a:rPr lang="en-US" u="sng" dirty="0"/>
              <a:t>Correlation matrix Operator</a:t>
            </a:r>
            <a:endParaRPr lang="en-IN" u="sng" dirty="0"/>
          </a:p>
        </p:txBody>
      </p:sp>
      <p:sp>
        <p:nvSpPr>
          <p:cNvPr id="3" name="Content Placeholder 2">
            <a:extLst>
              <a:ext uri="{FF2B5EF4-FFF2-40B4-BE49-F238E27FC236}">
                <a16:creationId xmlns:a16="http://schemas.microsoft.com/office/drawing/2014/main" id="{D10DA120-88B4-397C-13D9-BE206479C49D}"/>
              </a:ext>
            </a:extLst>
          </p:cNvPr>
          <p:cNvSpPr>
            <a:spLocks noGrp="1"/>
          </p:cNvSpPr>
          <p:nvPr>
            <p:ph idx="1"/>
          </p:nvPr>
        </p:nvSpPr>
        <p:spPr/>
        <p:txBody>
          <a:bodyPr>
            <a:normAutofit fontScale="85000" lnSpcReduction="20000"/>
          </a:bodyPr>
          <a:lstStyle/>
          <a:p>
            <a:r>
              <a:rPr lang="en-US" sz="3200" dirty="0"/>
              <a:t>A </a:t>
            </a:r>
            <a:r>
              <a:rPr lang="en-US" sz="3200" b="1" dirty="0"/>
              <a:t>Correlation Matrix</a:t>
            </a:r>
            <a:r>
              <a:rPr lang="en-US" sz="3200" dirty="0"/>
              <a:t> is a table showing correlation coefficients between variables.</a:t>
            </a:r>
          </a:p>
          <a:p>
            <a:endParaRPr lang="en-US" sz="3200" dirty="0"/>
          </a:p>
          <a:p>
            <a:r>
              <a:rPr lang="en-US" sz="3200" dirty="0"/>
              <a:t>Each cell in the matrix shows the correlation between two variables</a:t>
            </a:r>
          </a:p>
          <a:p>
            <a:endParaRPr lang="en-US" sz="3200" dirty="0"/>
          </a:p>
          <a:p>
            <a:pPr>
              <a:buFont typeface="Arial" panose="020B0604020202020204" pitchFamily="34" charset="0"/>
              <a:buChar char="•"/>
            </a:pPr>
            <a:r>
              <a:rPr lang="en-US" sz="3200" dirty="0"/>
              <a:t>The value ranges from</a:t>
            </a:r>
          </a:p>
          <a:p>
            <a:pPr lvl="2"/>
            <a:r>
              <a:rPr lang="en-US" sz="2400" b="1" dirty="0"/>
              <a:t>-1 to 1</a:t>
            </a:r>
            <a:r>
              <a:rPr lang="en-US" sz="2400" dirty="0"/>
              <a:t>:</a:t>
            </a:r>
          </a:p>
          <a:p>
            <a:pPr lvl="4"/>
            <a:r>
              <a:rPr lang="en-US" sz="2400" b="1" dirty="0"/>
              <a:t>+1</a:t>
            </a:r>
            <a:r>
              <a:rPr lang="en-US" sz="2400" dirty="0"/>
              <a:t>: Perfect positive correlation</a:t>
            </a:r>
          </a:p>
          <a:p>
            <a:pPr lvl="4"/>
            <a:r>
              <a:rPr lang="en-US" sz="2400" b="1" dirty="0"/>
              <a:t>0</a:t>
            </a:r>
            <a:r>
              <a:rPr lang="en-US" sz="2400" dirty="0"/>
              <a:t>: No correlation</a:t>
            </a:r>
          </a:p>
          <a:p>
            <a:pPr lvl="4"/>
            <a:r>
              <a:rPr lang="en-US" sz="2400" b="1" dirty="0"/>
              <a:t>-1</a:t>
            </a:r>
            <a:r>
              <a:rPr lang="en-US" sz="2400" dirty="0"/>
              <a:t>: Perfect negative correlation</a:t>
            </a:r>
          </a:p>
          <a:p>
            <a:endParaRPr lang="en-IN" dirty="0"/>
          </a:p>
        </p:txBody>
      </p:sp>
    </p:spTree>
    <p:extLst>
      <p:ext uri="{BB962C8B-B14F-4D97-AF65-F5344CB8AC3E}">
        <p14:creationId xmlns:p14="http://schemas.microsoft.com/office/powerpoint/2010/main" val="327824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anim calcmode="lin" valueType="num">
                                      <p:cBhvr>
                                        <p:cTn id="3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1000"/>
                                        <p:tgtEl>
                                          <p:spTgt spid="3">
                                            <p:txEl>
                                              <p:pRg st="8" end="8"/>
                                            </p:txEl>
                                          </p:spTgt>
                                        </p:tgtEl>
                                      </p:cBhvr>
                                    </p:animEffect>
                                    <p:anim calcmode="lin" valueType="num">
                                      <p:cBhvr>
                                        <p:cTn id="3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2154-7DD2-90FB-C026-BD2E2751874B}"/>
              </a:ext>
            </a:extLst>
          </p:cNvPr>
          <p:cNvSpPr>
            <a:spLocks noGrp="1"/>
          </p:cNvSpPr>
          <p:nvPr>
            <p:ph type="title"/>
          </p:nvPr>
        </p:nvSpPr>
        <p:spPr/>
        <p:txBody>
          <a:bodyPr/>
          <a:lstStyle/>
          <a:p>
            <a:r>
              <a:rPr lang="en-US" u="sng" dirty="0"/>
              <a:t>Correlation matrix process</a:t>
            </a:r>
            <a:endParaRPr lang="en-IN" u="sng" dirty="0"/>
          </a:p>
        </p:txBody>
      </p:sp>
      <p:sp>
        <p:nvSpPr>
          <p:cNvPr id="3" name="Content Placeholder 2">
            <a:extLst>
              <a:ext uri="{FF2B5EF4-FFF2-40B4-BE49-F238E27FC236}">
                <a16:creationId xmlns:a16="http://schemas.microsoft.com/office/drawing/2014/main" id="{4AB1CBF6-584E-9A48-3A22-44CFBAA083BA}"/>
              </a:ext>
            </a:extLst>
          </p:cNvPr>
          <p:cNvSpPr>
            <a:spLocks noGrp="1"/>
          </p:cNvSpPr>
          <p:nvPr>
            <p:ph idx="1"/>
          </p:nvPr>
        </p:nvSpPr>
        <p:spPr>
          <a:xfrm>
            <a:off x="1075945" y="1785257"/>
            <a:ext cx="10058400" cy="4376057"/>
          </a:xfrm>
        </p:spPr>
        <p:txBody>
          <a:bodyPr/>
          <a:lstStyle/>
          <a:p>
            <a:r>
              <a:rPr lang="en-US" dirty="0"/>
              <a:t>Here it is:</a:t>
            </a:r>
          </a:p>
          <a:p>
            <a:endParaRPr lang="en-IN" dirty="0"/>
          </a:p>
        </p:txBody>
      </p:sp>
      <p:pic>
        <p:nvPicPr>
          <p:cNvPr id="9" name="Picture 8">
            <a:extLst>
              <a:ext uri="{FF2B5EF4-FFF2-40B4-BE49-F238E27FC236}">
                <a16:creationId xmlns:a16="http://schemas.microsoft.com/office/drawing/2014/main" id="{744923D5-F000-F248-3171-7A52C4C36E0A}"/>
              </a:ext>
            </a:extLst>
          </p:cNvPr>
          <p:cNvPicPr>
            <a:picLocks noChangeAspect="1"/>
          </p:cNvPicPr>
          <p:nvPr/>
        </p:nvPicPr>
        <p:blipFill>
          <a:blip r:embed="rId2"/>
          <a:stretch>
            <a:fillRect/>
          </a:stretch>
        </p:blipFill>
        <p:spPr>
          <a:xfrm>
            <a:off x="1063751" y="2093976"/>
            <a:ext cx="10943191" cy="6054704"/>
          </a:xfrm>
          <a:prstGeom prst="rect">
            <a:avLst/>
          </a:prstGeom>
        </p:spPr>
      </p:pic>
    </p:spTree>
    <p:extLst>
      <p:ext uri="{BB962C8B-B14F-4D97-AF65-F5344CB8AC3E}">
        <p14:creationId xmlns:p14="http://schemas.microsoft.com/office/powerpoint/2010/main" val="149402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D924-243C-0AE3-E997-630D6CA3A950}"/>
              </a:ext>
            </a:extLst>
          </p:cNvPr>
          <p:cNvSpPr>
            <a:spLocks noGrp="1"/>
          </p:cNvSpPr>
          <p:nvPr>
            <p:ph type="title"/>
          </p:nvPr>
        </p:nvSpPr>
        <p:spPr/>
        <p:txBody>
          <a:bodyPr/>
          <a:lstStyle/>
          <a:p>
            <a:r>
              <a:rPr lang="en-US" u="sng" dirty="0"/>
              <a:t>Correlation matrix process</a:t>
            </a:r>
            <a:endParaRPr lang="en-IN" u="sng" dirty="0"/>
          </a:p>
        </p:txBody>
      </p:sp>
      <p:sp>
        <p:nvSpPr>
          <p:cNvPr id="3" name="Content Placeholder 2">
            <a:extLst>
              <a:ext uri="{FF2B5EF4-FFF2-40B4-BE49-F238E27FC236}">
                <a16:creationId xmlns:a16="http://schemas.microsoft.com/office/drawing/2014/main" id="{D4146ADE-3EF5-C833-933D-6FD550B4E0C6}"/>
              </a:ext>
            </a:extLst>
          </p:cNvPr>
          <p:cNvSpPr>
            <a:spLocks noGrp="1"/>
          </p:cNvSpPr>
          <p:nvPr>
            <p:ph idx="1"/>
          </p:nvPr>
        </p:nvSpPr>
        <p:spPr>
          <a:xfrm>
            <a:off x="1069848" y="1752600"/>
            <a:ext cx="10058400" cy="4419600"/>
          </a:xfrm>
        </p:spPr>
        <p:txBody>
          <a:bodyPr/>
          <a:lstStyle/>
          <a:p>
            <a:r>
              <a:rPr lang="en-US" dirty="0"/>
              <a:t>After running the process:</a:t>
            </a:r>
          </a:p>
          <a:p>
            <a:pPr marL="0" indent="0">
              <a:buNone/>
            </a:pPr>
            <a:endParaRPr lang="en-US" dirty="0"/>
          </a:p>
          <a:p>
            <a:endParaRPr lang="en-IN" dirty="0"/>
          </a:p>
        </p:txBody>
      </p:sp>
      <p:pic>
        <p:nvPicPr>
          <p:cNvPr id="5" name="Picture 4">
            <a:extLst>
              <a:ext uri="{FF2B5EF4-FFF2-40B4-BE49-F238E27FC236}">
                <a16:creationId xmlns:a16="http://schemas.microsoft.com/office/drawing/2014/main" id="{1B8CBC33-5EED-5A63-E006-F21255E87205}"/>
              </a:ext>
            </a:extLst>
          </p:cNvPr>
          <p:cNvPicPr>
            <a:picLocks noChangeAspect="1"/>
          </p:cNvPicPr>
          <p:nvPr/>
        </p:nvPicPr>
        <p:blipFill>
          <a:blip r:embed="rId2"/>
          <a:stretch>
            <a:fillRect/>
          </a:stretch>
        </p:blipFill>
        <p:spPr>
          <a:xfrm>
            <a:off x="1153886" y="2250790"/>
            <a:ext cx="10853058" cy="6410489"/>
          </a:xfrm>
          <a:prstGeom prst="rect">
            <a:avLst/>
          </a:prstGeom>
        </p:spPr>
      </p:pic>
    </p:spTree>
    <p:extLst>
      <p:ext uri="{BB962C8B-B14F-4D97-AF65-F5344CB8AC3E}">
        <p14:creationId xmlns:p14="http://schemas.microsoft.com/office/powerpoint/2010/main" val="26519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1DD7E-001D-D50E-D4BD-B426B1B1E0FF}"/>
              </a:ext>
            </a:extLst>
          </p:cNvPr>
          <p:cNvSpPr>
            <a:spLocks noGrp="1"/>
          </p:cNvSpPr>
          <p:nvPr>
            <p:ph type="title"/>
          </p:nvPr>
        </p:nvSpPr>
        <p:spPr/>
        <p:txBody>
          <a:bodyPr/>
          <a:lstStyle/>
          <a:p>
            <a:r>
              <a:rPr lang="en-US" u="sng" dirty="0"/>
              <a:t>Data aggregation</a:t>
            </a:r>
            <a:endParaRPr lang="en-IN" u="sng" dirty="0"/>
          </a:p>
        </p:txBody>
      </p:sp>
      <p:sp>
        <p:nvSpPr>
          <p:cNvPr id="3" name="Content Placeholder 2">
            <a:extLst>
              <a:ext uri="{FF2B5EF4-FFF2-40B4-BE49-F238E27FC236}">
                <a16:creationId xmlns:a16="http://schemas.microsoft.com/office/drawing/2014/main" id="{FD4600D6-9CF5-C287-F47B-E24A9CB75ABD}"/>
              </a:ext>
            </a:extLst>
          </p:cNvPr>
          <p:cNvSpPr>
            <a:spLocks noGrp="1"/>
          </p:cNvSpPr>
          <p:nvPr>
            <p:ph idx="1"/>
          </p:nvPr>
        </p:nvSpPr>
        <p:spPr/>
        <p:txBody>
          <a:bodyPr/>
          <a:lstStyle/>
          <a:p>
            <a:r>
              <a:rPr lang="en-US" sz="2800" dirty="0">
                <a:effectLst/>
              </a:rPr>
              <a:t>This operator performs the aggregation functions known from SQL. </a:t>
            </a:r>
          </a:p>
          <a:p>
            <a:pPr marL="0" indent="0">
              <a:buNone/>
            </a:pPr>
            <a:endParaRPr lang="en-US" sz="2800" dirty="0">
              <a:effectLst/>
            </a:endParaRPr>
          </a:p>
          <a:p>
            <a:r>
              <a:rPr lang="en-US" sz="2800" dirty="0">
                <a:effectLst/>
              </a:rPr>
              <a:t>This operator provides a lot of functionalities in the same format as provided by the SQL aggregation functions. </a:t>
            </a:r>
          </a:p>
          <a:p>
            <a:endParaRPr lang="en-US" sz="2800" dirty="0">
              <a:effectLst/>
            </a:endParaRPr>
          </a:p>
          <a:p>
            <a:r>
              <a:rPr lang="en-US" sz="2800" dirty="0">
                <a:effectLst/>
              </a:rPr>
              <a:t>SQL aggregation functions and GROUP BY and HAVING clauses can be imitated using this operator. </a:t>
            </a:r>
          </a:p>
          <a:p>
            <a:endParaRPr lang="en-IN" dirty="0"/>
          </a:p>
        </p:txBody>
      </p:sp>
    </p:spTree>
    <p:extLst>
      <p:ext uri="{BB962C8B-B14F-4D97-AF65-F5344CB8AC3E}">
        <p14:creationId xmlns:p14="http://schemas.microsoft.com/office/powerpoint/2010/main" val="35944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F99C-B0CB-F0A5-1F9A-FCB2693413D8}"/>
              </a:ext>
            </a:extLst>
          </p:cNvPr>
          <p:cNvSpPr>
            <a:spLocks noGrp="1"/>
          </p:cNvSpPr>
          <p:nvPr>
            <p:ph type="title"/>
          </p:nvPr>
        </p:nvSpPr>
        <p:spPr/>
        <p:txBody>
          <a:bodyPr/>
          <a:lstStyle/>
          <a:p>
            <a:r>
              <a:rPr lang="en-US" u="sng" dirty="0"/>
              <a:t>Data aggregation</a:t>
            </a:r>
            <a:endParaRPr lang="en-IN" u="sng" dirty="0"/>
          </a:p>
        </p:txBody>
      </p:sp>
      <p:sp>
        <p:nvSpPr>
          <p:cNvPr id="3" name="Content Placeholder 2">
            <a:extLst>
              <a:ext uri="{FF2B5EF4-FFF2-40B4-BE49-F238E27FC236}">
                <a16:creationId xmlns:a16="http://schemas.microsoft.com/office/drawing/2014/main" id="{0BE8298F-4332-95A4-AE38-C9A28536D37D}"/>
              </a:ext>
            </a:extLst>
          </p:cNvPr>
          <p:cNvSpPr>
            <a:spLocks noGrp="1"/>
          </p:cNvSpPr>
          <p:nvPr>
            <p:ph idx="1"/>
          </p:nvPr>
        </p:nvSpPr>
        <p:spPr/>
        <p:txBody>
          <a:bodyPr>
            <a:normAutofit lnSpcReduction="10000"/>
          </a:bodyPr>
          <a:lstStyle/>
          <a:p>
            <a:r>
              <a:rPr lang="en-US" sz="3600" dirty="0"/>
              <a:t>We will use the </a:t>
            </a:r>
            <a:r>
              <a:rPr lang="en-US" sz="4000" dirty="0">
                <a:solidFill>
                  <a:srgbClr val="FF0000"/>
                </a:solidFill>
              </a:rPr>
              <a:t>aggregate</a:t>
            </a:r>
            <a:r>
              <a:rPr lang="en-US" sz="4000" dirty="0">
                <a:solidFill>
                  <a:srgbClr val="002060"/>
                </a:solidFill>
              </a:rPr>
              <a:t> </a:t>
            </a:r>
            <a:r>
              <a:rPr lang="en-US" sz="3600" dirty="0"/>
              <a:t>operator for the data aggregation.</a:t>
            </a:r>
          </a:p>
          <a:p>
            <a:endParaRPr lang="en-US" sz="3600" dirty="0"/>
          </a:p>
          <a:p>
            <a:r>
              <a:rPr lang="en-US" sz="3600" dirty="0"/>
              <a:t>Suppose we want to get the average price of the car group by fuel type</a:t>
            </a:r>
          </a:p>
          <a:p>
            <a:endParaRPr lang="en-US" sz="3600" dirty="0"/>
          </a:p>
          <a:p>
            <a:r>
              <a:rPr lang="en-US" sz="3600" dirty="0"/>
              <a:t>How to do this?</a:t>
            </a:r>
            <a:endParaRPr lang="en-IN" sz="3600" dirty="0"/>
          </a:p>
        </p:txBody>
      </p:sp>
    </p:spTree>
    <p:extLst>
      <p:ext uri="{BB962C8B-B14F-4D97-AF65-F5344CB8AC3E}">
        <p14:creationId xmlns:p14="http://schemas.microsoft.com/office/powerpoint/2010/main" val="184425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12C4-42C8-79B7-D787-45EDFE629F02}"/>
              </a:ext>
            </a:extLst>
          </p:cNvPr>
          <p:cNvSpPr>
            <a:spLocks noGrp="1"/>
          </p:cNvSpPr>
          <p:nvPr>
            <p:ph type="title"/>
          </p:nvPr>
        </p:nvSpPr>
        <p:spPr/>
        <p:txBody>
          <a:bodyPr/>
          <a:lstStyle/>
          <a:p>
            <a:r>
              <a:rPr lang="en-US" u="sng" dirty="0"/>
              <a:t>Data aggregation</a:t>
            </a:r>
            <a:endParaRPr lang="en-IN" u="sng" dirty="0"/>
          </a:p>
        </p:txBody>
      </p:sp>
      <p:sp>
        <p:nvSpPr>
          <p:cNvPr id="3" name="Content Placeholder 2">
            <a:extLst>
              <a:ext uri="{FF2B5EF4-FFF2-40B4-BE49-F238E27FC236}">
                <a16:creationId xmlns:a16="http://schemas.microsoft.com/office/drawing/2014/main" id="{1EBAC5C1-3227-24F6-BAD0-30A0BDC418B3}"/>
              </a:ext>
            </a:extLst>
          </p:cNvPr>
          <p:cNvSpPr>
            <a:spLocks noGrp="1"/>
          </p:cNvSpPr>
          <p:nvPr>
            <p:ph idx="1"/>
          </p:nvPr>
        </p:nvSpPr>
        <p:spPr>
          <a:xfrm>
            <a:off x="1069848" y="1763486"/>
            <a:ext cx="10058400" cy="4408714"/>
          </a:xfrm>
        </p:spPr>
        <p:txBody>
          <a:bodyPr/>
          <a:lstStyle/>
          <a:p>
            <a:r>
              <a:rPr lang="en-US" dirty="0"/>
              <a:t>This is the process : </a:t>
            </a:r>
            <a:endParaRPr lang="en-IN" dirty="0"/>
          </a:p>
        </p:txBody>
      </p:sp>
      <p:pic>
        <p:nvPicPr>
          <p:cNvPr id="11" name="Picture 10">
            <a:extLst>
              <a:ext uri="{FF2B5EF4-FFF2-40B4-BE49-F238E27FC236}">
                <a16:creationId xmlns:a16="http://schemas.microsoft.com/office/drawing/2014/main" id="{91573777-065B-D5E2-A4F2-795E295A2DD4}"/>
              </a:ext>
            </a:extLst>
          </p:cNvPr>
          <p:cNvPicPr>
            <a:picLocks noChangeAspect="1"/>
          </p:cNvPicPr>
          <p:nvPr/>
        </p:nvPicPr>
        <p:blipFill>
          <a:blip r:embed="rId2"/>
          <a:stretch>
            <a:fillRect/>
          </a:stretch>
        </p:blipFill>
        <p:spPr>
          <a:xfrm>
            <a:off x="1164771" y="2211575"/>
            <a:ext cx="10482944" cy="6440335"/>
          </a:xfrm>
          <a:prstGeom prst="rect">
            <a:avLst/>
          </a:prstGeom>
        </p:spPr>
      </p:pic>
    </p:spTree>
    <p:extLst>
      <p:ext uri="{BB962C8B-B14F-4D97-AF65-F5344CB8AC3E}">
        <p14:creationId xmlns:p14="http://schemas.microsoft.com/office/powerpoint/2010/main" val="366932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A32DA-015B-0E6F-CBDC-42D23234CE19}"/>
              </a:ext>
            </a:extLst>
          </p:cNvPr>
          <p:cNvSpPr>
            <a:spLocks noGrp="1"/>
          </p:cNvSpPr>
          <p:nvPr>
            <p:ph type="title"/>
          </p:nvPr>
        </p:nvSpPr>
        <p:spPr/>
        <p:txBody>
          <a:bodyPr/>
          <a:lstStyle/>
          <a:p>
            <a:r>
              <a:rPr lang="en-US" u="sng" dirty="0"/>
              <a:t>Data aggregation</a:t>
            </a:r>
            <a:endParaRPr lang="en-IN" u="sng" dirty="0"/>
          </a:p>
        </p:txBody>
      </p:sp>
      <p:sp>
        <p:nvSpPr>
          <p:cNvPr id="3" name="Content Placeholder 2">
            <a:extLst>
              <a:ext uri="{FF2B5EF4-FFF2-40B4-BE49-F238E27FC236}">
                <a16:creationId xmlns:a16="http://schemas.microsoft.com/office/drawing/2014/main" id="{F7B7AE81-79ED-113E-E772-5DAECC0F0F76}"/>
              </a:ext>
            </a:extLst>
          </p:cNvPr>
          <p:cNvSpPr>
            <a:spLocks noGrp="1"/>
          </p:cNvSpPr>
          <p:nvPr>
            <p:ph idx="1"/>
          </p:nvPr>
        </p:nvSpPr>
        <p:spPr>
          <a:xfrm>
            <a:off x="1069848" y="1828800"/>
            <a:ext cx="10058400" cy="4343400"/>
          </a:xfrm>
        </p:spPr>
        <p:txBody>
          <a:bodyPr/>
          <a:lstStyle/>
          <a:p>
            <a:r>
              <a:rPr lang="en-US" dirty="0"/>
              <a:t>To the right of the process   set the parameter aggregation attribute like below and click apply</a:t>
            </a:r>
          </a:p>
          <a:p>
            <a:pPr marL="0" indent="0">
              <a:buNone/>
            </a:pPr>
            <a:endParaRPr lang="en-US" dirty="0"/>
          </a:p>
        </p:txBody>
      </p:sp>
      <p:pic>
        <p:nvPicPr>
          <p:cNvPr id="9" name="Picture 8">
            <a:extLst>
              <a:ext uri="{FF2B5EF4-FFF2-40B4-BE49-F238E27FC236}">
                <a16:creationId xmlns:a16="http://schemas.microsoft.com/office/drawing/2014/main" id="{0EA37A8D-B1DF-CF41-3736-D989D3B7316A}"/>
              </a:ext>
            </a:extLst>
          </p:cNvPr>
          <p:cNvPicPr>
            <a:picLocks noChangeAspect="1"/>
          </p:cNvPicPr>
          <p:nvPr/>
        </p:nvPicPr>
        <p:blipFill>
          <a:blip r:embed="rId2"/>
          <a:stretch>
            <a:fillRect/>
          </a:stretch>
        </p:blipFill>
        <p:spPr>
          <a:xfrm>
            <a:off x="1063752" y="2522439"/>
            <a:ext cx="10698262" cy="4204932"/>
          </a:xfrm>
          <a:prstGeom prst="rect">
            <a:avLst/>
          </a:prstGeom>
        </p:spPr>
      </p:pic>
    </p:spTree>
    <p:extLst>
      <p:ext uri="{BB962C8B-B14F-4D97-AF65-F5344CB8AC3E}">
        <p14:creationId xmlns:p14="http://schemas.microsoft.com/office/powerpoint/2010/main" val="321652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5946-69C8-B9F9-C520-BC9E70E464AC}"/>
              </a:ext>
            </a:extLst>
          </p:cNvPr>
          <p:cNvSpPr>
            <a:spLocks noGrp="1"/>
          </p:cNvSpPr>
          <p:nvPr>
            <p:ph type="title"/>
          </p:nvPr>
        </p:nvSpPr>
        <p:spPr/>
        <p:txBody>
          <a:bodyPr/>
          <a:lstStyle/>
          <a:p>
            <a:r>
              <a:rPr lang="en-US" u="sng" dirty="0"/>
              <a:t>Data aggregation</a:t>
            </a:r>
            <a:endParaRPr lang="en-IN" u="sng" dirty="0"/>
          </a:p>
        </p:txBody>
      </p:sp>
      <p:sp>
        <p:nvSpPr>
          <p:cNvPr id="3" name="Content Placeholder 2">
            <a:extLst>
              <a:ext uri="{FF2B5EF4-FFF2-40B4-BE49-F238E27FC236}">
                <a16:creationId xmlns:a16="http://schemas.microsoft.com/office/drawing/2014/main" id="{295D4AE8-73C9-EB14-24FC-85F7814A13DC}"/>
              </a:ext>
            </a:extLst>
          </p:cNvPr>
          <p:cNvSpPr>
            <a:spLocks noGrp="1"/>
          </p:cNvSpPr>
          <p:nvPr>
            <p:ph idx="1"/>
          </p:nvPr>
        </p:nvSpPr>
        <p:spPr>
          <a:xfrm>
            <a:off x="1069848" y="1698171"/>
            <a:ext cx="10058400" cy="4474029"/>
          </a:xfrm>
        </p:spPr>
        <p:txBody>
          <a:bodyPr/>
          <a:lstStyle/>
          <a:p>
            <a:r>
              <a:rPr lang="en-US" dirty="0"/>
              <a:t>Set the Group by to “</a:t>
            </a:r>
            <a:r>
              <a:rPr lang="en-US" dirty="0" err="1"/>
              <a:t>fuel_type</a:t>
            </a:r>
            <a:r>
              <a:rPr lang="en-US" dirty="0"/>
              <a:t>”  click on </a:t>
            </a:r>
            <a:r>
              <a:rPr lang="en-US" dirty="0" err="1"/>
              <a:t>fuel_type</a:t>
            </a:r>
            <a:r>
              <a:rPr lang="en-US" dirty="0"/>
              <a:t> from the L.H.S and move it to the right using arrow button and click apply</a:t>
            </a:r>
          </a:p>
          <a:p>
            <a:endParaRPr lang="en-IN" dirty="0"/>
          </a:p>
        </p:txBody>
      </p:sp>
      <p:pic>
        <p:nvPicPr>
          <p:cNvPr id="7" name="Picture 6">
            <a:extLst>
              <a:ext uri="{FF2B5EF4-FFF2-40B4-BE49-F238E27FC236}">
                <a16:creationId xmlns:a16="http://schemas.microsoft.com/office/drawing/2014/main" id="{701EA520-2E30-E2CA-DB8D-5E83991387EB}"/>
              </a:ext>
            </a:extLst>
          </p:cNvPr>
          <p:cNvPicPr>
            <a:picLocks noChangeAspect="1"/>
          </p:cNvPicPr>
          <p:nvPr/>
        </p:nvPicPr>
        <p:blipFill>
          <a:blip r:embed="rId2"/>
          <a:stretch>
            <a:fillRect/>
          </a:stretch>
        </p:blipFill>
        <p:spPr>
          <a:xfrm>
            <a:off x="1063751" y="2327003"/>
            <a:ext cx="9919935" cy="5151483"/>
          </a:xfrm>
          <a:prstGeom prst="rect">
            <a:avLst/>
          </a:prstGeom>
        </p:spPr>
      </p:pic>
    </p:spTree>
    <p:extLst>
      <p:ext uri="{BB962C8B-B14F-4D97-AF65-F5344CB8AC3E}">
        <p14:creationId xmlns:p14="http://schemas.microsoft.com/office/powerpoint/2010/main" val="252916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5EF5-DBBE-C0CA-FC42-E252CE4DD59B}"/>
              </a:ext>
            </a:extLst>
          </p:cNvPr>
          <p:cNvSpPr>
            <a:spLocks noGrp="1"/>
          </p:cNvSpPr>
          <p:nvPr>
            <p:ph type="title"/>
          </p:nvPr>
        </p:nvSpPr>
        <p:spPr/>
        <p:txBody>
          <a:bodyPr/>
          <a:lstStyle/>
          <a:p>
            <a:r>
              <a:rPr lang="en-US" u="sng" dirty="0"/>
              <a:t>Data aggregation</a:t>
            </a:r>
            <a:endParaRPr lang="en-IN" u="sng" dirty="0"/>
          </a:p>
        </p:txBody>
      </p:sp>
      <p:sp>
        <p:nvSpPr>
          <p:cNvPr id="3" name="Content Placeholder 2">
            <a:extLst>
              <a:ext uri="{FF2B5EF4-FFF2-40B4-BE49-F238E27FC236}">
                <a16:creationId xmlns:a16="http://schemas.microsoft.com/office/drawing/2014/main" id="{B6E8839E-64EB-410C-CCC0-76D24E2D52F8}"/>
              </a:ext>
            </a:extLst>
          </p:cNvPr>
          <p:cNvSpPr>
            <a:spLocks noGrp="1"/>
          </p:cNvSpPr>
          <p:nvPr>
            <p:ph idx="1"/>
          </p:nvPr>
        </p:nvSpPr>
        <p:spPr>
          <a:xfrm>
            <a:off x="1069848" y="1752600"/>
            <a:ext cx="10058400" cy="4419600"/>
          </a:xfrm>
        </p:spPr>
        <p:txBody>
          <a:bodyPr/>
          <a:lstStyle/>
          <a:p>
            <a:r>
              <a:rPr lang="en-US" dirty="0"/>
              <a:t>Let’s save and RUN…</a:t>
            </a:r>
            <a:br>
              <a:rPr lang="en-US" dirty="0"/>
            </a:br>
            <a:r>
              <a:rPr lang="en-US" dirty="0"/>
              <a:t>below given is what we get after running the process..</a:t>
            </a:r>
          </a:p>
          <a:p>
            <a:endParaRPr lang="en-IN" dirty="0"/>
          </a:p>
        </p:txBody>
      </p:sp>
      <p:pic>
        <p:nvPicPr>
          <p:cNvPr id="5" name="Picture 4">
            <a:extLst>
              <a:ext uri="{FF2B5EF4-FFF2-40B4-BE49-F238E27FC236}">
                <a16:creationId xmlns:a16="http://schemas.microsoft.com/office/drawing/2014/main" id="{CE70C87D-0E17-A6A0-A9B9-D15F18637B66}"/>
              </a:ext>
            </a:extLst>
          </p:cNvPr>
          <p:cNvPicPr>
            <a:picLocks noChangeAspect="1"/>
          </p:cNvPicPr>
          <p:nvPr/>
        </p:nvPicPr>
        <p:blipFill>
          <a:blip r:embed="rId2"/>
          <a:stretch>
            <a:fillRect/>
          </a:stretch>
        </p:blipFill>
        <p:spPr>
          <a:xfrm>
            <a:off x="1186541" y="2480109"/>
            <a:ext cx="10905423" cy="6302483"/>
          </a:xfrm>
          <a:prstGeom prst="rect">
            <a:avLst/>
          </a:prstGeom>
        </p:spPr>
      </p:pic>
    </p:spTree>
    <p:extLst>
      <p:ext uri="{BB962C8B-B14F-4D97-AF65-F5344CB8AC3E}">
        <p14:creationId xmlns:p14="http://schemas.microsoft.com/office/powerpoint/2010/main" val="293330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2226B-6BBE-961C-5F1D-01EEF468AB2F}"/>
              </a:ext>
            </a:extLst>
          </p:cNvPr>
          <p:cNvSpPr>
            <a:spLocks noGrp="1"/>
          </p:cNvSpPr>
          <p:nvPr>
            <p:ph type="title"/>
          </p:nvPr>
        </p:nvSpPr>
        <p:spPr/>
        <p:txBody>
          <a:bodyPr/>
          <a:lstStyle/>
          <a:p>
            <a:r>
              <a:rPr lang="en-IN" u="sng" dirty="0"/>
              <a:t>Overview</a:t>
            </a:r>
          </a:p>
        </p:txBody>
      </p:sp>
      <p:sp>
        <p:nvSpPr>
          <p:cNvPr id="3" name="Content Placeholder 2">
            <a:extLst>
              <a:ext uri="{FF2B5EF4-FFF2-40B4-BE49-F238E27FC236}">
                <a16:creationId xmlns:a16="http://schemas.microsoft.com/office/drawing/2014/main" id="{41425A53-3A51-6136-0E0D-3F54D4B8170D}"/>
              </a:ext>
            </a:extLst>
          </p:cNvPr>
          <p:cNvSpPr>
            <a:spLocks noGrp="1"/>
          </p:cNvSpPr>
          <p:nvPr>
            <p:ph idx="1"/>
          </p:nvPr>
        </p:nvSpPr>
        <p:spPr/>
        <p:txBody>
          <a:bodyPr>
            <a:normAutofit/>
          </a:bodyPr>
          <a:lstStyle/>
          <a:p>
            <a:r>
              <a:rPr lang="en-IN" sz="2800" dirty="0"/>
              <a:t>Objective:</a:t>
            </a:r>
          </a:p>
          <a:p>
            <a:pPr lvl="1"/>
            <a:r>
              <a:rPr lang="en-US" sz="2400" dirty="0"/>
              <a:t>To gain hands-on experience with data science tools and techniques using Altair AI Studio.</a:t>
            </a:r>
          </a:p>
          <a:p>
            <a:pPr lvl="1"/>
            <a:r>
              <a:rPr lang="en-US" sz="2400" dirty="0"/>
              <a:t>To understand and apply various data science methodologies, including data preparation, modeling, and analysis.</a:t>
            </a:r>
            <a:r>
              <a:rPr lang="en-IN" sz="2400" dirty="0"/>
              <a:t>Objective:</a:t>
            </a:r>
            <a:endParaRPr lang="en-IN" sz="2800" dirty="0"/>
          </a:p>
          <a:p>
            <a:r>
              <a:rPr lang="en-IN" sz="2800" dirty="0"/>
              <a:t>Project focus:</a:t>
            </a:r>
          </a:p>
          <a:p>
            <a:pPr lvl="1"/>
            <a:r>
              <a:rPr lang="en-US" sz="2400" dirty="0"/>
              <a:t>Importing, visualizing, and analyzing datasets using Altair AI Studio.</a:t>
            </a:r>
            <a:endParaRPr lang="en-IN" sz="2400" dirty="0"/>
          </a:p>
          <a:p>
            <a:pPr lvl="1"/>
            <a:r>
              <a:rPr lang="en-US" sz="2400" dirty="0"/>
              <a:t>Building processes to generate correlation matrices, perform data aggregation, and conduct linear regression analysis.</a:t>
            </a:r>
            <a:endParaRPr lang="en-IN" sz="2400" dirty="0"/>
          </a:p>
          <a:p>
            <a:endParaRPr lang="en-IN" dirty="0"/>
          </a:p>
          <a:p>
            <a:pPr lvl="1"/>
            <a:endParaRPr lang="en-US" dirty="0"/>
          </a:p>
          <a:p>
            <a:pPr lvl="1"/>
            <a:endParaRPr lang="en-US" dirty="0"/>
          </a:p>
          <a:p>
            <a:pPr lvl="1"/>
            <a:endParaRPr lang="en-IN" dirty="0"/>
          </a:p>
        </p:txBody>
      </p:sp>
    </p:spTree>
    <p:extLst>
      <p:ext uri="{BB962C8B-B14F-4D97-AF65-F5344CB8AC3E}">
        <p14:creationId xmlns:p14="http://schemas.microsoft.com/office/powerpoint/2010/main" val="251188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86CA9-E1CD-5D14-0999-E1C5A38D70E0}"/>
              </a:ext>
            </a:extLst>
          </p:cNvPr>
          <p:cNvSpPr>
            <a:spLocks noGrp="1"/>
          </p:cNvSpPr>
          <p:nvPr>
            <p:ph type="title"/>
          </p:nvPr>
        </p:nvSpPr>
        <p:spPr/>
        <p:txBody>
          <a:bodyPr/>
          <a:lstStyle/>
          <a:p>
            <a:r>
              <a:rPr lang="en-US" u="sng" dirty="0"/>
              <a:t>Data aggregation</a:t>
            </a:r>
            <a:endParaRPr lang="en-IN" u="sng" dirty="0"/>
          </a:p>
        </p:txBody>
      </p:sp>
      <p:sp>
        <p:nvSpPr>
          <p:cNvPr id="3" name="Content Placeholder 2">
            <a:extLst>
              <a:ext uri="{FF2B5EF4-FFF2-40B4-BE49-F238E27FC236}">
                <a16:creationId xmlns:a16="http://schemas.microsoft.com/office/drawing/2014/main" id="{3553256F-B3D6-B539-6EFA-88427883A373}"/>
              </a:ext>
            </a:extLst>
          </p:cNvPr>
          <p:cNvSpPr>
            <a:spLocks noGrp="1"/>
          </p:cNvSpPr>
          <p:nvPr>
            <p:ph idx="1"/>
          </p:nvPr>
        </p:nvSpPr>
        <p:spPr>
          <a:xfrm>
            <a:off x="1069848" y="1643743"/>
            <a:ext cx="10058400" cy="4528457"/>
          </a:xfrm>
        </p:spPr>
        <p:txBody>
          <a:bodyPr/>
          <a:lstStyle/>
          <a:p>
            <a:r>
              <a:rPr lang="en-US" dirty="0" err="1"/>
              <a:t>Visualisation</a:t>
            </a:r>
            <a:r>
              <a:rPr lang="en-US" dirty="0"/>
              <a:t>  </a:t>
            </a:r>
            <a:r>
              <a:rPr lang="en-US" dirty="0" err="1"/>
              <a:t>defaultly</a:t>
            </a:r>
            <a:r>
              <a:rPr lang="en-US" dirty="0"/>
              <a:t> it chose a plot type “pie chart”  you can change the plot type to anything by clicking the plot type dropdown</a:t>
            </a:r>
          </a:p>
          <a:p>
            <a:endParaRPr lang="en-IN" dirty="0"/>
          </a:p>
        </p:txBody>
      </p:sp>
      <p:pic>
        <p:nvPicPr>
          <p:cNvPr id="9" name="Picture 8">
            <a:extLst>
              <a:ext uri="{FF2B5EF4-FFF2-40B4-BE49-F238E27FC236}">
                <a16:creationId xmlns:a16="http://schemas.microsoft.com/office/drawing/2014/main" id="{01D0B2F1-0344-C49C-3D83-F80A03F837F9}"/>
              </a:ext>
            </a:extLst>
          </p:cNvPr>
          <p:cNvPicPr>
            <a:picLocks noChangeAspect="1"/>
          </p:cNvPicPr>
          <p:nvPr/>
        </p:nvPicPr>
        <p:blipFill>
          <a:blip r:embed="rId2"/>
          <a:stretch>
            <a:fillRect/>
          </a:stretch>
        </p:blipFill>
        <p:spPr>
          <a:xfrm>
            <a:off x="1063752" y="2440587"/>
            <a:ext cx="10296694" cy="4417414"/>
          </a:xfrm>
          <a:prstGeom prst="rect">
            <a:avLst/>
          </a:prstGeom>
        </p:spPr>
      </p:pic>
    </p:spTree>
    <p:extLst>
      <p:ext uri="{BB962C8B-B14F-4D97-AF65-F5344CB8AC3E}">
        <p14:creationId xmlns:p14="http://schemas.microsoft.com/office/powerpoint/2010/main" val="193894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8365-0898-24B2-5E96-91E5B401EDBB}"/>
              </a:ext>
            </a:extLst>
          </p:cNvPr>
          <p:cNvSpPr>
            <a:spLocks noGrp="1"/>
          </p:cNvSpPr>
          <p:nvPr>
            <p:ph type="title"/>
          </p:nvPr>
        </p:nvSpPr>
        <p:spPr/>
        <p:txBody>
          <a:bodyPr/>
          <a:lstStyle/>
          <a:p>
            <a:r>
              <a:rPr lang="en-US" u="sng" dirty="0"/>
              <a:t>LINEAR REGRESSION</a:t>
            </a:r>
            <a:endParaRPr lang="en-IN" u="sng" dirty="0"/>
          </a:p>
        </p:txBody>
      </p:sp>
      <p:sp>
        <p:nvSpPr>
          <p:cNvPr id="3" name="Content Placeholder 2">
            <a:extLst>
              <a:ext uri="{FF2B5EF4-FFF2-40B4-BE49-F238E27FC236}">
                <a16:creationId xmlns:a16="http://schemas.microsoft.com/office/drawing/2014/main" id="{0D5D45B8-5F04-C61D-CDAD-DF222CC8D256}"/>
              </a:ext>
            </a:extLst>
          </p:cNvPr>
          <p:cNvSpPr>
            <a:spLocks noGrp="1"/>
          </p:cNvSpPr>
          <p:nvPr>
            <p:ph idx="1"/>
          </p:nvPr>
        </p:nvSpPr>
        <p:spPr/>
        <p:txBody>
          <a:bodyPr/>
          <a:lstStyle/>
          <a:p>
            <a:r>
              <a:rPr lang="en-US" sz="2800" b="1" dirty="0"/>
              <a:t>Linear Regression</a:t>
            </a:r>
            <a:r>
              <a:rPr lang="en-US" sz="2800" dirty="0"/>
              <a:t> is a statistical method for modeling the relationship between a </a:t>
            </a:r>
            <a:r>
              <a:rPr lang="en-US" sz="2800" b="1" dirty="0"/>
              <a:t>dependent variable (Y)</a:t>
            </a:r>
            <a:r>
              <a:rPr lang="en-US" sz="2800" dirty="0"/>
              <a:t> and one or more </a:t>
            </a:r>
            <a:r>
              <a:rPr lang="en-US" sz="2800" b="1" dirty="0"/>
              <a:t>independent variables (X)</a:t>
            </a:r>
            <a:r>
              <a:rPr lang="en-US" sz="2800" dirty="0"/>
              <a:t>.</a:t>
            </a:r>
          </a:p>
          <a:p>
            <a:endParaRPr lang="en-US" sz="2800" dirty="0"/>
          </a:p>
          <a:p>
            <a:r>
              <a:rPr lang="en-US" sz="2800" dirty="0"/>
              <a:t>It’s one of the simplest and most commonly used algorithms in </a:t>
            </a:r>
            <a:r>
              <a:rPr lang="en-US" sz="2800" b="1" dirty="0"/>
              <a:t>Data Science</a:t>
            </a:r>
            <a:r>
              <a:rPr lang="en-US" sz="2800" dirty="0"/>
              <a:t>.</a:t>
            </a:r>
            <a:endParaRPr lang="en-IN" sz="2800" dirty="0"/>
          </a:p>
        </p:txBody>
      </p:sp>
    </p:spTree>
    <p:extLst>
      <p:ext uri="{BB962C8B-B14F-4D97-AF65-F5344CB8AC3E}">
        <p14:creationId xmlns:p14="http://schemas.microsoft.com/office/powerpoint/2010/main" val="160368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342D-5D2F-9320-21FE-A7BF1BD52FBD}"/>
              </a:ext>
            </a:extLst>
          </p:cNvPr>
          <p:cNvSpPr>
            <a:spLocks noGrp="1"/>
          </p:cNvSpPr>
          <p:nvPr>
            <p:ph type="title"/>
          </p:nvPr>
        </p:nvSpPr>
        <p:spPr/>
        <p:txBody>
          <a:bodyPr/>
          <a:lstStyle/>
          <a:p>
            <a:r>
              <a:rPr lang="en-US" u="sng" dirty="0"/>
              <a:t>LINEAR REGRESSION</a:t>
            </a:r>
            <a:endParaRPr lang="en-IN" u="sng" dirty="0"/>
          </a:p>
        </p:txBody>
      </p:sp>
      <p:sp>
        <p:nvSpPr>
          <p:cNvPr id="3" name="Content Placeholder 2">
            <a:extLst>
              <a:ext uri="{FF2B5EF4-FFF2-40B4-BE49-F238E27FC236}">
                <a16:creationId xmlns:a16="http://schemas.microsoft.com/office/drawing/2014/main" id="{7A8660DF-586E-567C-CC2D-38F4BE2028AC}"/>
              </a:ext>
            </a:extLst>
          </p:cNvPr>
          <p:cNvSpPr>
            <a:spLocks noGrp="1"/>
          </p:cNvSpPr>
          <p:nvPr>
            <p:ph idx="1"/>
          </p:nvPr>
        </p:nvSpPr>
        <p:spPr/>
        <p:txBody>
          <a:bodyPr/>
          <a:lstStyle/>
          <a:p>
            <a:r>
              <a:rPr lang="en-US" sz="2400" b="1" dirty="0"/>
              <a:t>Simple Linear Regression</a:t>
            </a:r>
            <a:r>
              <a:rPr lang="en-US" sz="2400" dirty="0"/>
              <a:t>: Models the relationship between two variables by fitting a linear equation to the observed data.</a:t>
            </a:r>
          </a:p>
          <a:p>
            <a:r>
              <a:rPr lang="en-IN" sz="2400" b="1" dirty="0"/>
              <a:t>Equation</a:t>
            </a:r>
            <a:r>
              <a:rPr lang="en-IN" sz="2400" dirty="0"/>
              <a:t>: Y=b0+b1X+</a:t>
            </a:r>
            <a:r>
              <a:rPr lang="el-GR" sz="2400" dirty="0"/>
              <a:t>ϵ</a:t>
            </a:r>
            <a:endParaRPr lang="en-US" sz="2400" dirty="0"/>
          </a:p>
          <a:p>
            <a:pPr lvl="2"/>
            <a:r>
              <a:rPr lang="en-IN" sz="1800" dirty="0"/>
              <a:t>b0​: Intercept</a:t>
            </a:r>
            <a:endParaRPr lang="en-US" sz="1800" dirty="0"/>
          </a:p>
          <a:p>
            <a:pPr lvl="2"/>
            <a:r>
              <a:rPr lang="en-US" sz="1800" dirty="0"/>
              <a:t>b1​: Slope (how much Y changes for a unit change in X)</a:t>
            </a:r>
          </a:p>
          <a:p>
            <a:pPr lvl="2"/>
            <a:r>
              <a:rPr lang="en-US" sz="1800" dirty="0"/>
              <a:t>ϵ: Error term (difference between observed and predicted Y)</a:t>
            </a:r>
            <a:br>
              <a:rPr lang="en-IN" sz="1800" dirty="0"/>
            </a:br>
            <a:endParaRPr lang="en-IN" sz="1800" dirty="0"/>
          </a:p>
          <a:p>
            <a:pPr>
              <a:buFont typeface="Arial" panose="020B0604020202020204" pitchFamily="34" charset="0"/>
              <a:buChar char="•"/>
            </a:pPr>
            <a:r>
              <a:rPr lang="en-IN" sz="2400" b="1" dirty="0"/>
              <a:t>Multiple Linear Regression</a:t>
            </a:r>
            <a:r>
              <a:rPr lang="en-IN" sz="2400" dirty="0"/>
              <a:t>: Extends the model to include more than one independent variable.</a:t>
            </a:r>
          </a:p>
          <a:p>
            <a:pPr>
              <a:buFont typeface="Arial" panose="020B0604020202020204" pitchFamily="34" charset="0"/>
              <a:buChar char="•"/>
            </a:pPr>
            <a:r>
              <a:rPr lang="en-IN" sz="2400" b="1" dirty="0"/>
              <a:t>Equation</a:t>
            </a:r>
            <a:r>
              <a:rPr lang="en-IN" sz="2400" dirty="0"/>
              <a:t>: Y=b0+b1X1+b2X2+...+</a:t>
            </a:r>
            <a:r>
              <a:rPr lang="en-IN" sz="2400" dirty="0" err="1"/>
              <a:t>bnXn</a:t>
            </a:r>
            <a:r>
              <a:rPr lang="en-IN" sz="2400" dirty="0"/>
              <a:t>+</a:t>
            </a:r>
            <a:r>
              <a:rPr lang="el-GR" sz="2400" dirty="0"/>
              <a:t>ϵ</a:t>
            </a:r>
            <a:endParaRPr lang="en-US" sz="2400" dirty="0"/>
          </a:p>
          <a:p>
            <a:pPr>
              <a:buFont typeface="Arial" panose="020B0604020202020204" pitchFamily="34" charset="0"/>
              <a:buChar char="•"/>
            </a:pPr>
            <a:endParaRPr lang="en-IN" dirty="0"/>
          </a:p>
          <a:p>
            <a:pPr>
              <a:buFont typeface="Arial" panose="020B0604020202020204" pitchFamily="34" charset="0"/>
              <a:buChar char="•"/>
            </a:pPr>
            <a:endParaRPr lang="el-GR" dirty="0"/>
          </a:p>
          <a:p>
            <a:pPr lvl="2"/>
            <a:endParaRPr lang="en-IN" dirty="0"/>
          </a:p>
        </p:txBody>
      </p:sp>
    </p:spTree>
    <p:extLst>
      <p:ext uri="{BB962C8B-B14F-4D97-AF65-F5344CB8AC3E}">
        <p14:creationId xmlns:p14="http://schemas.microsoft.com/office/powerpoint/2010/main" val="226422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EBB31-02A1-D172-CAB3-CA193F851251}"/>
              </a:ext>
            </a:extLst>
          </p:cNvPr>
          <p:cNvSpPr>
            <a:spLocks noGrp="1"/>
          </p:cNvSpPr>
          <p:nvPr>
            <p:ph type="title"/>
          </p:nvPr>
        </p:nvSpPr>
        <p:spPr/>
        <p:txBody>
          <a:bodyPr/>
          <a:lstStyle/>
          <a:p>
            <a:r>
              <a:rPr lang="en-US" u="sng" dirty="0"/>
              <a:t>Linear regression </a:t>
            </a:r>
            <a:endParaRPr lang="en-IN" u="sng" dirty="0"/>
          </a:p>
        </p:txBody>
      </p:sp>
      <p:sp>
        <p:nvSpPr>
          <p:cNvPr id="3" name="Content Placeholder 2">
            <a:extLst>
              <a:ext uri="{FF2B5EF4-FFF2-40B4-BE49-F238E27FC236}">
                <a16:creationId xmlns:a16="http://schemas.microsoft.com/office/drawing/2014/main" id="{44BF8132-786D-7347-3DA0-58E5BA8AD83E}"/>
              </a:ext>
            </a:extLst>
          </p:cNvPr>
          <p:cNvSpPr>
            <a:spLocks noGrp="1"/>
          </p:cNvSpPr>
          <p:nvPr>
            <p:ph idx="1"/>
          </p:nvPr>
        </p:nvSpPr>
        <p:spPr>
          <a:xfrm>
            <a:off x="1069848" y="1719943"/>
            <a:ext cx="10058400" cy="4452257"/>
          </a:xfrm>
        </p:spPr>
        <p:txBody>
          <a:bodyPr/>
          <a:lstStyle/>
          <a:p>
            <a:r>
              <a:rPr lang="en-US" dirty="0"/>
              <a:t>Process</a:t>
            </a:r>
            <a:endParaRPr lang="en-IN" dirty="0"/>
          </a:p>
        </p:txBody>
      </p:sp>
      <p:pic>
        <p:nvPicPr>
          <p:cNvPr id="7" name="Picture 6">
            <a:extLst>
              <a:ext uri="{FF2B5EF4-FFF2-40B4-BE49-F238E27FC236}">
                <a16:creationId xmlns:a16="http://schemas.microsoft.com/office/drawing/2014/main" id="{FA543BC1-716C-02C3-BF32-10A7F4EBF945}"/>
              </a:ext>
            </a:extLst>
          </p:cNvPr>
          <p:cNvPicPr>
            <a:picLocks noChangeAspect="1"/>
          </p:cNvPicPr>
          <p:nvPr/>
        </p:nvPicPr>
        <p:blipFill>
          <a:blip r:embed="rId2"/>
          <a:stretch>
            <a:fillRect/>
          </a:stretch>
        </p:blipFill>
        <p:spPr>
          <a:xfrm>
            <a:off x="1063752" y="2115747"/>
            <a:ext cx="10845219" cy="6456464"/>
          </a:xfrm>
          <a:prstGeom prst="rect">
            <a:avLst/>
          </a:prstGeom>
        </p:spPr>
      </p:pic>
    </p:spTree>
    <p:extLst>
      <p:ext uri="{BB962C8B-B14F-4D97-AF65-F5344CB8AC3E}">
        <p14:creationId xmlns:p14="http://schemas.microsoft.com/office/powerpoint/2010/main" val="184823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E6FE7-7A48-E680-351F-277407E38126}"/>
              </a:ext>
            </a:extLst>
          </p:cNvPr>
          <p:cNvSpPr>
            <a:spLocks noGrp="1"/>
          </p:cNvSpPr>
          <p:nvPr>
            <p:ph type="title"/>
          </p:nvPr>
        </p:nvSpPr>
        <p:spPr/>
        <p:txBody>
          <a:bodyPr/>
          <a:lstStyle/>
          <a:p>
            <a:r>
              <a:rPr lang="en-US" u="sng" dirty="0"/>
              <a:t>SELECT ATTRIBUTE OPERATOR</a:t>
            </a:r>
            <a:endParaRPr lang="en-IN" u="sng" dirty="0"/>
          </a:p>
        </p:txBody>
      </p:sp>
      <p:sp>
        <p:nvSpPr>
          <p:cNvPr id="3" name="Content Placeholder 2">
            <a:extLst>
              <a:ext uri="{FF2B5EF4-FFF2-40B4-BE49-F238E27FC236}">
                <a16:creationId xmlns:a16="http://schemas.microsoft.com/office/drawing/2014/main" id="{3696E853-BBE1-3D31-3F70-B867867C09AC}"/>
              </a:ext>
            </a:extLst>
          </p:cNvPr>
          <p:cNvSpPr>
            <a:spLocks noGrp="1"/>
          </p:cNvSpPr>
          <p:nvPr>
            <p:ph idx="1"/>
          </p:nvPr>
        </p:nvSpPr>
        <p:spPr>
          <a:xfrm>
            <a:off x="1069848" y="1774371"/>
            <a:ext cx="10058400" cy="4397829"/>
          </a:xfrm>
        </p:spPr>
        <p:txBody>
          <a:bodyPr/>
          <a:lstStyle/>
          <a:p>
            <a:r>
              <a:rPr lang="en-US" dirty="0">
                <a:effectLst/>
              </a:rPr>
              <a:t>This Operator selects a subset of Attributes of an </a:t>
            </a:r>
            <a:r>
              <a:rPr lang="en-US" dirty="0" err="1">
                <a:effectLst/>
              </a:rPr>
              <a:t>ExampleSet</a:t>
            </a:r>
            <a:r>
              <a:rPr lang="en-US" dirty="0">
                <a:effectLst/>
              </a:rPr>
              <a:t> and removes the other Attributes </a:t>
            </a:r>
          </a:p>
          <a:p>
            <a:r>
              <a:rPr lang="en-IN" dirty="0"/>
              <a:t>In the LINEAR REGRESSION </a:t>
            </a:r>
            <a:r>
              <a:rPr lang="en-IN" dirty="0" err="1"/>
              <a:t>PROCESS..select</a:t>
            </a:r>
            <a:r>
              <a:rPr lang="en-IN" dirty="0"/>
              <a:t> the below parameters</a:t>
            </a:r>
          </a:p>
          <a:p>
            <a:endParaRPr lang="en-IN" dirty="0"/>
          </a:p>
        </p:txBody>
      </p:sp>
      <p:pic>
        <p:nvPicPr>
          <p:cNvPr id="5" name="Picture 4">
            <a:extLst>
              <a:ext uri="{FF2B5EF4-FFF2-40B4-BE49-F238E27FC236}">
                <a16:creationId xmlns:a16="http://schemas.microsoft.com/office/drawing/2014/main" id="{1096BFE9-308D-F8D1-A1CD-7730ED4D6DAE}"/>
              </a:ext>
            </a:extLst>
          </p:cNvPr>
          <p:cNvPicPr>
            <a:picLocks noChangeAspect="1"/>
          </p:cNvPicPr>
          <p:nvPr/>
        </p:nvPicPr>
        <p:blipFill>
          <a:blip r:embed="rId2"/>
          <a:stretch>
            <a:fillRect/>
          </a:stretch>
        </p:blipFill>
        <p:spPr>
          <a:xfrm>
            <a:off x="1052588" y="2996891"/>
            <a:ext cx="4505954" cy="3534268"/>
          </a:xfrm>
          <a:prstGeom prst="rect">
            <a:avLst/>
          </a:prstGeom>
        </p:spPr>
      </p:pic>
      <p:pic>
        <p:nvPicPr>
          <p:cNvPr id="7" name="Picture 6">
            <a:extLst>
              <a:ext uri="{FF2B5EF4-FFF2-40B4-BE49-F238E27FC236}">
                <a16:creationId xmlns:a16="http://schemas.microsoft.com/office/drawing/2014/main" id="{1325A6CB-19E5-F37C-E45E-AF8BAE187895}"/>
              </a:ext>
            </a:extLst>
          </p:cNvPr>
          <p:cNvPicPr>
            <a:picLocks noChangeAspect="1"/>
          </p:cNvPicPr>
          <p:nvPr/>
        </p:nvPicPr>
        <p:blipFill>
          <a:blip r:embed="rId3"/>
          <a:stretch>
            <a:fillRect/>
          </a:stretch>
        </p:blipFill>
        <p:spPr>
          <a:xfrm>
            <a:off x="5875996" y="2996891"/>
            <a:ext cx="5569706" cy="3730918"/>
          </a:xfrm>
          <a:prstGeom prst="rect">
            <a:avLst/>
          </a:prstGeom>
        </p:spPr>
      </p:pic>
    </p:spTree>
    <p:extLst>
      <p:ext uri="{BB962C8B-B14F-4D97-AF65-F5344CB8AC3E}">
        <p14:creationId xmlns:p14="http://schemas.microsoft.com/office/powerpoint/2010/main" val="22662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2"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1E4F-7291-0FC3-16A7-14DB98567CBB}"/>
              </a:ext>
            </a:extLst>
          </p:cNvPr>
          <p:cNvSpPr>
            <a:spLocks noGrp="1"/>
          </p:cNvSpPr>
          <p:nvPr>
            <p:ph type="title"/>
          </p:nvPr>
        </p:nvSpPr>
        <p:spPr/>
        <p:txBody>
          <a:bodyPr/>
          <a:lstStyle/>
          <a:p>
            <a:r>
              <a:rPr lang="en-US" u="sng" dirty="0"/>
              <a:t>SET ROLE OPERATOR</a:t>
            </a:r>
            <a:endParaRPr lang="en-IN" u="sng" dirty="0"/>
          </a:p>
        </p:txBody>
      </p:sp>
      <p:sp>
        <p:nvSpPr>
          <p:cNvPr id="3" name="Content Placeholder 2">
            <a:extLst>
              <a:ext uri="{FF2B5EF4-FFF2-40B4-BE49-F238E27FC236}">
                <a16:creationId xmlns:a16="http://schemas.microsoft.com/office/drawing/2014/main" id="{2DDB96E4-B461-A018-5558-366AA3370D80}"/>
              </a:ext>
            </a:extLst>
          </p:cNvPr>
          <p:cNvSpPr>
            <a:spLocks noGrp="1"/>
          </p:cNvSpPr>
          <p:nvPr>
            <p:ph idx="1"/>
          </p:nvPr>
        </p:nvSpPr>
        <p:spPr/>
        <p:txBody>
          <a:bodyPr/>
          <a:lstStyle/>
          <a:p>
            <a:r>
              <a:rPr lang="en-US" dirty="0">
                <a:effectLst/>
              </a:rPr>
              <a:t>This Operator is used to change the role of one or more Attributes. </a:t>
            </a:r>
          </a:p>
          <a:p>
            <a:endParaRPr lang="en-IN" dirty="0"/>
          </a:p>
        </p:txBody>
      </p:sp>
      <p:pic>
        <p:nvPicPr>
          <p:cNvPr id="5" name="Picture 4">
            <a:extLst>
              <a:ext uri="{FF2B5EF4-FFF2-40B4-BE49-F238E27FC236}">
                <a16:creationId xmlns:a16="http://schemas.microsoft.com/office/drawing/2014/main" id="{F51F7781-9322-0AC1-43F9-777B0D18AD01}"/>
              </a:ext>
            </a:extLst>
          </p:cNvPr>
          <p:cNvPicPr>
            <a:picLocks noChangeAspect="1"/>
          </p:cNvPicPr>
          <p:nvPr/>
        </p:nvPicPr>
        <p:blipFill>
          <a:blip r:embed="rId2"/>
          <a:stretch>
            <a:fillRect/>
          </a:stretch>
        </p:blipFill>
        <p:spPr>
          <a:xfrm>
            <a:off x="979161" y="2429922"/>
            <a:ext cx="4439270" cy="2229161"/>
          </a:xfrm>
          <a:prstGeom prst="rect">
            <a:avLst/>
          </a:prstGeom>
        </p:spPr>
      </p:pic>
      <p:pic>
        <p:nvPicPr>
          <p:cNvPr id="7" name="Picture 6">
            <a:extLst>
              <a:ext uri="{FF2B5EF4-FFF2-40B4-BE49-F238E27FC236}">
                <a16:creationId xmlns:a16="http://schemas.microsoft.com/office/drawing/2014/main" id="{EAA31C1F-F2C0-0D2A-3A7F-02D720B6F1B3}"/>
              </a:ext>
            </a:extLst>
          </p:cNvPr>
          <p:cNvPicPr>
            <a:picLocks noChangeAspect="1"/>
          </p:cNvPicPr>
          <p:nvPr/>
        </p:nvPicPr>
        <p:blipFill>
          <a:blip r:embed="rId3"/>
          <a:stretch>
            <a:fillRect/>
          </a:stretch>
        </p:blipFill>
        <p:spPr>
          <a:xfrm>
            <a:off x="5418431" y="2537765"/>
            <a:ext cx="6697369" cy="3534268"/>
          </a:xfrm>
          <a:prstGeom prst="rect">
            <a:avLst/>
          </a:prstGeom>
        </p:spPr>
      </p:pic>
    </p:spTree>
    <p:extLst>
      <p:ext uri="{BB962C8B-B14F-4D97-AF65-F5344CB8AC3E}">
        <p14:creationId xmlns:p14="http://schemas.microsoft.com/office/powerpoint/2010/main" val="262607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0593-F6CD-0B3D-32A7-73306E612325}"/>
              </a:ext>
            </a:extLst>
          </p:cNvPr>
          <p:cNvSpPr>
            <a:spLocks noGrp="1"/>
          </p:cNvSpPr>
          <p:nvPr>
            <p:ph type="title"/>
          </p:nvPr>
        </p:nvSpPr>
        <p:spPr>
          <a:xfrm>
            <a:off x="1189591" y="512064"/>
            <a:ext cx="10058400" cy="1609344"/>
          </a:xfrm>
        </p:spPr>
        <p:txBody>
          <a:bodyPr/>
          <a:lstStyle/>
          <a:p>
            <a:r>
              <a:rPr lang="en-US" u="sng" dirty="0"/>
              <a:t>NOMINAL TO NUMERICAL OPERATOR</a:t>
            </a:r>
            <a:endParaRPr lang="en-IN" u="sng" dirty="0"/>
          </a:p>
        </p:txBody>
      </p:sp>
      <p:sp>
        <p:nvSpPr>
          <p:cNvPr id="3" name="Content Placeholder 2">
            <a:extLst>
              <a:ext uri="{FF2B5EF4-FFF2-40B4-BE49-F238E27FC236}">
                <a16:creationId xmlns:a16="http://schemas.microsoft.com/office/drawing/2014/main" id="{7252CA4A-5445-7097-D0B5-D67E34315C21}"/>
              </a:ext>
            </a:extLst>
          </p:cNvPr>
          <p:cNvSpPr>
            <a:spLocks noGrp="1"/>
          </p:cNvSpPr>
          <p:nvPr>
            <p:ph idx="1"/>
          </p:nvPr>
        </p:nvSpPr>
        <p:spPr>
          <a:xfrm>
            <a:off x="1069848" y="1839686"/>
            <a:ext cx="10058400" cy="4332514"/>
          </a:xfrm>
        </p:spPr>
        <p:txBody>
          <a:bodyPr/>
          <a:lstStyle/>
          <a:p>
            <a:r>
              <a:rPr lang="en-US" dirty="0">
                <a:effectLst/>
              </a:rPr>
              <a:t>This operator changes the type of selected non-numeric attributes to a numeric type. It also maps all values of these attributes to numeric values. </a:t>
            </a:r>
          </a:p>
          <a:p>
            <a:r>
              <a:rPr lang="en-US" dirty="0"/>
              <a:t>Make changes in parameter like below</a:t>
            </a:r>
            <a:endParaRPr lang="en-US" dirty="0">
              <a:effectLst/>
            </a:endParaRPr>
          </a:p>
          <a:p>
            <a:endParaRPr lang="en-IN" dirty="0"/>
          </a:p>
          <a:p>
            <a:endParaRPr lang="en-IN" dirty="0"/>
          </a:p>
        </p:txBody>
      </p:sp>
      <p:pic>
        <p:nvPicPr>
          <p:cNvPr id="6" name="Picture 5">
            <a:extLst>
              <a:ext uri="{FF2B5EF4-FFF2-40B4-BE49-F238E27FC236}">
                <a16:creationId xmlns:a16="http://schemas.microsoft.com/office/drawing/2014/main" id="{34DF802D-DB61-C238-4D88-1B0870966293}"/>
              </a:ext>
            </a:extLst>
          </p:cNvPr>
          <p:cNvPicPr>
            <a:picLocks noChangeAspect="1"/>
          </p:cNvPicPr>
          <p:nvPr/>
        </p:nvPicPr>
        <p:blipFill>
          <a:blip r:embed="rId2"/>
          <a:stretch>
            <a:fillRect/>
          </a:stretch>
        </p:blipFill>
        <p:spPr>
          <a:xfrm>
            <a:off x="3095206" y="2967190"/>
            <a:ext cx="6001588" cy="3781953"/>
          </a:xfrm>
          <a:prstGeom prst="rect">
            <a:avLst/>
          </a:prstGeom>
        </p:spPr>
      </p:pic>
    </p:spTree>
    <p:extLst>
      <p:ext uri="{BB962C8B-B14F-4D97-AF65-F5344CB8AC3E}">
        <p14:creationId xmlns:p14="http://schemas.microsoft.com/office/powerpoint/2010/main" val="75467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167A9-6628-1242-B5B5-9B5C16E09179}"/>
              </a:ext>
            </a:extLst>
          </p:cNvPr>
          <p:cNvSpPr>
            <a:spLocks noGrp="1"/>
          </p:cNvSpPr>
          <p:nvPr>
            <p:ph type="title"/>
          </p:nvPr>
        </p:nvSpPr>
        <p:spPr/>
        <p:txBody>
          <a:bodyPr/>
          <a:lstStyle/>
          <a:p>
            <a:r>
              <a:rPr lang="en-US" u="sng"/>
              <a:t>SELECT ATTRIBUTE </a:t>
            </a:r>
            <a:r>
              <a:rPr lang="en-US" u="sng" dirty="0"/>
              <a:t>OPERATOR</a:t>
            </a:r>
            <a:endParaRPr lang="en-IN" u="sng" dirty="0"/>
          </a:p>
        </p:txBody>
      </p:sp>
      <p:sp>
        <p:nvSpPr>
          <p:cNvPr id="7" name="Content Placeholder 6">
            <a:extLst>
              <a:ext uri="{FF2B5EF4-FFF2-40B4-BE49-F238E27FC236}">
                <a16:creationId xmlns:a16="http://schemas.microsoft.com/office/drawing/2014/main" id="{B91E0DBD-4028-B774-FF22-CB0656578465}"/>
              </a:ext>
            </a:extLst>
          </p:cNvPr>
          <p:cNvSpPr>
            <a:spLocks noGrp="1"/>
          </p:cNvSpPr>
          <p:nvPr>
            <p:ph idx="1"/>
          </p:nvPr>
        </p:nvSpPr>
        <p:spPr/>
        <p:txBody>
          <a:bodyPr/>
          <a:lstStyle/>
          <a:p>
            <a:r>
              <a:rPr lang="en-US" dirty="0"/>
              <a:t>Second time when I used the select attribute ,  the parameter for that is </a:t>
            </a:r>
            <a:endParaRPr lang="en-IN" dirty="0"/>
          </a:p>
        </p:txBody>
      </p:sp>
      <p:pic>
        <p:nvPicPr>
          <p:cNvPr id="8" name="Content Placeholder 4">
            <a:extLst>
              <a:ext uri="{FF2B5EF4-FFF2-40B4-BE49-F238E27FC236}">
                <a16:creationId xmlns:a16="http://schemas.microsoft.com/office/drawing/2014/main" id="{7F8A7C33-6093-D5B9-732D-30035505E8C8}"/>
              </a:ext>
            </a:extLst>
          </p:cNvPr>
          <p:cNvPicPr>
            <a:picLocks noChangeAspect="1"/>
          </p:cNvPicPr>
          <p:nvPr/>
        </p:nvPicPr>
        <p:blipFill>
          <a:blip r:embed="rId2"/>
          <a:stretch>
            <a:fillRect/>
          </a:stretch>
        </p:blipFill>
        <p:spPr>
          <a:xfrm>
            <a:off x="3310334" y="2672677"/>
            <a:ext cx="6039693" cy="3867690"/>
          </a:xfrm>
          <a:prstGeom prst="rect">
            <a:avLst/>
          </a:prstGeom>
        </p:spPr>
      </p:pic>
    </p:spTree>
    <p:extLst>
      <p:ext uri="{BB962C8B-B14F-4D97-AF65-F5344CB8AC3E}">
        <p14:creationId xmlns:p14="http://schemas.microsoft.com/office/powerpoint/2010/main" val="65173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anim calcmode="lin" valueType="num">
                                      <p:cBhvr>
                                        <p:cTn id="1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5326-856C-8EB9-4E6C-3FC6206B5798}"/>
              </a:ext>
            </a:extLst>
          </p:cNvPr>
          <p:cNvSpPr>
            <a:spLocks noGrp="1"/>
          </p:cNvSpPr>
          <p:nvPr>
            <p:ph type="title"/>
          </p:nvPr>
        </p:nvSpPr>
        <p:spPr/>
        <p:txBody>
          <a:bodyPr/>
          <a:lstStyle/>
          <a:p>
            <a:r>
              <a:rPr lang="en-US" u="sng" dirty="0"/>
              <a:t>Split data operator</a:t>
            </a:r>
            <a:endParaRPr lang="en-IN" u="sng" dirty="0"/>
          </a:p>
        </p:txBody>
      </p:sp>
      <p:sp>
        <p:nvSpPr>
          <p:cNvPr id="3" name="Content Placeholder 2">
            <a:extLst>
              <a:ext uri="{FF2B5EF4-FFF2-40B4-BE49-F238E27FC236}">
                <a16:creationId xmlns:a16="http://schemas.microsoft.com/office/drawing/2014/main" id="{1EA39122-D072-23D0-1DD7-4BDC73D8565C}"/>
              </a:ext>
            </a:extLst>
          </p:cNvPr>
          <p:cNvSpPr>
            <a:spLocks noGrp="1"/>
          </p:cNvSpPr>
          <p:nvPr>
            <p:ph idx="1"/>
          </p:nvPr>
        </p:nvSpPr>
        <p:spPr>
          <a:xfrm>
            <a:off x="1063752" y="1783951"/>
            <a:ext cx="10058400" cy="4050792"/>
          </a:xfrm>
        </p:spPr>
        <p:txBody>
          <a:bodyPr/>
          <a:lstStyle/>
          <a:p>
            <a:r>
              <a:rPr lang="en-US" dirty="0">
                <a:effectLst/>
              </a:rPr>
              <a:t>This operator produces the desired number of subsets of the given </a:t>
            </a:r>
            <a:r>
              <a:rPr lang="en-US" dirty="0" err="1">
                <a:effectLst/>
              </a:rPr>
              <a:t>ExampleSet</a:t>
            </a:r>
            <a:r>
              <a:rPr lang="en-US" dirty="0">
                <a:effectLst/>
              </a:rPr>
              <a:t>. The </a:t>
            </a:r>
            <a:r>
              <a:rPr lang="en-US" dirty="0" err="1">
                <a:effectLst/>
              </a:rPr>
              <a:t>ExampleSet</a:t>
            </a:r>
            <a:r>
              <a:rPr lang="en-US" dirty="0">
                <a:effectLst/>
              </a:rPr>
              <a:t> is partitioned into subsets according to the specified relative sizes. </a:t>
            </a:r>
          </a:p>
          <a:p>
            <a:r>
              <a:rPr lang="en-US" dirty="0"/>
              <a:t>The parameter for this looks like below</a:t>
            </a:r>
            <a:endParaRPr lang="en-US" dirty="0">
              <a:effectLst/>
            </a:endParaRPr>
          </a:p>
          <a:p>
            <a:endParaRPr lang="en-IN" dirty="0"/>
          </a:p>
        </p:txBody>
      </p:sp>
      <p:pic>
        <p:nvPicPr>
          <p:cNvPr id="5" name="Picture 4">
            <a:extLst>
              <a:ext uri="{FF2B5EF4-FFF2-40B4-BE49-F238E27FC236}">
                <a16:creationId xmlns:a16="http://schemas.microsoft.com/office/drawing/2014/main" id="{7F7DBE07-35CC-463B-9DD7-25F08E1A9AFA}"/>
              </a:ext>
            </a:extLst>
          </p:cNvPr>
          <p:cNvPicPr>
            <a:picLocks noChangeAspect="1"/>
          </p:cNvPicPr>
          <p:nvPr/>
        </p:nvPicPr>
        <p:blipFill>
          <a:blip r:embed="rId2"/>
          <a:stretch>
            <a:fillRect/>
          </a:stretch>
        </p:blipFill>
        <p:spPr>
          <a:xfrm>
            <a:off x="2656065" y="3263628"/>
            <a:ext cx="6058746" cy="3000794"/>
          </a:xfrm>
          <a:prstGeom prst="rect">
            <a:avLst/>
          </a:prstGeom>
        </p:spPr>
      </p:pic>
    </p:spTree>
    <p:extLst>
      <p:ext uri="{BB962C8B-B14F-4D97-AF65-F5344CB8AC3E}">
        <p14:creationId xmlns:p14="http://schemas.microsoft.com/office/powerpoint/2010/main" val="77638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A412C-745D-7C97-6148-F42415B94575}"/>
              </a:ext>
            </a:extLst>
          </p:cNvPr>
          <p:cNvSpPr>
            <a:spLocks noGrp="1"/>
          </p:cNvSpPr>
          <p:nvPr>
            <p:ph type="title"/>
          </p:nvPr>
        </p:nvSpPr>
        <p:spPr/>
        <p:txBody>
          <a:bodyPr/>
          <a:lstStyle/>
          <a:p>
            <a:r>
              <a:rPr lang="en-IN" b="1" u="sng" dirty="0"/>
              <a:t>Linear Regression operator </a:t>
            </a:r>
            <a:br>
              <a:rPr lang="en-IN" b="1" u="sng" dirty="0"/>
            </a:br>
            <a:endParaRPr lang="en-IN" u="sng" dirty="0"/>
          </a:p>
        </p:txBody>
      </p:sp>
      <p:sp>
        <p:nvSpPr>
          <p:cNvPr id="6" name="Content Placeholder 5">
            <a:extLst>
              <a:ext uri="{FF2B5EF4-FFF2-40B4-BE49-F238E27FC236}">
                <a16:creationId xmlns:a16="http://schemas.microsoft.com/office/drawing/2014/main" id="{E14BB851-EA77-ADA3-69D3-A7888BBEDA3C}"/>
              </a:ext>
            </a:extLst>
          </p:cNvPr>
          <p:cNvSpPr>
            <a:spLocks noGrp="1"/>
          </p:cNvSpPr>
          <p:nvPr>
            <p:ph idx="1"/>
          </p:nvPr>
        </p:nvSpPr>
        <p:spPr/>
        <p:txBody>
          <a:bodyPr/>
          <a:lstStyle/>
          <a:p>
            <a:r>
              <a:rPr lang="en-US" dirty="0">
                <a:effectLst/>
              </a:rPr>
              <a:t>This operator calculates a linear regression model from the input </a:t>
            </a:r>
            <a:r>
              <a:rPr lang="en-US" dirty="0" err="1">
                <a:effectLst/>
              </a:rPr>
              <a:t>ExampleSet</a:t>
            </a:r>
            <a:r>
              <a:rPr lang="en-US" dirty="0">
                <a:effectLst/>
              </a:rPr>
              <a:t>. </a:t>
            </a:r>
          </a:p>
          <a:p>
            <a:r>
              <a:rPr lang="en-IN" dirty="0"/>
              <a:t>Didn’t make any changes in parameter. The default parameter which we used is </a:t>
            </a:r>
            <a:br>
              <a:rPr lang="en-IN" dirty="0"/>
            </a:br>
            <a:endParaRPr lang="en-IN" dirty="0"/>
          </a:p>
        </p:txBody>
      </p:sp>
      <p:pic>
        <p:nvPicPr>
          <p:cNvPr id="8" name="Picture 7">
            <a:extLst>
              <a:ext uri="{FF2B5EF4-FFF2-40B4-BE49-F238E27FC236}">
                <a16:creationId xmlns:a16="http://schemas.microsoft.com/office/drawing/2014/main" id="{BADA9A70-6B60-2CD5-EED8-E96FC8EB582F}"/>
              </a:ext>
            </a:extLst>
          </p:cNvPr>
          <p:cNvPicPr>
            <a:picLocks noChangeAspect="1"/>
          </p:cNvPicPr>
          <p:nvPr/>
        </p:nvPicPr>
        <p:blipFill>
          <a:blip r:embed="rId2"/>
          <a:stretch>
            <a:fillRect/>
          </a:stretch>
        </p:blipFill>
        <p:spPr>
          <a:xfrm>
            <a:off x="2725078" y="2902224"/>
            <a:ext cx="6087325" cy="4210638"/>
          </a:xfrm>
          <a:prstGeom prst="rect">
            <a:avLst/>
          </a:prstGeom>
        </p:spPr>
      </p:pic>
    </p:spTree>
    <p:extLst>
      <p:ext uri="{BB962C8B-B14F-4D97-AF65-F5344CB8AC3E}">
        <p14:creationId xmlns:p14="http://schemas.microsoft.com/office/powerpoint/2010/main" val="160853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1000"/>
                                        <p:tgtEl>
                                          <p:spTgt spid="6">
                                            <p:txEl>
                                              <p:pRg st="1" end="1"/>
                                            </p:txEl>
                                          </p:spTgt>
                                        </p:tgtEl>
                                      </p:cBhvr>
                                    </p:animEffect>
                                    <p:anim calcmode="lin" valueType="num">
                                      <p:cBhvr>
                                        <p:cTn id="19"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540E-F0BD-954C-9718-799EA62C8A08}"/>
              </a:ext>
            </a:extLst>
          </p:cNvPr>
          <p:cNvSpPr>
            <a:spLocks noGrp="1"/>
          </p:cNvSpPr>
          <p:nvPr>
            <p:ph type="title"/>
          </p:nvPr>
        </p:nvSpPr>
        <p:spPr/>
        <p:txBody>
          <a:bodyPr/>
          <a:lstStyle/>
          <a:p>
            <a:r>
              <a:rPr lang="en-US" u="sng" dirty="0"/>
              <a:t>ALTAIR AI STUDIO</a:t>
            </a:r>
            <a:endParaRPr lang="en-IN" u="sng" dirty="0"/>
          </a:p>
        </p:txBody>
      </p:sp>
      <p:sp>
        <p:nvSpPr>
          <p:cNvPr id="3" name="Content Placeholder 2">
            <a:extLst>
              <a:ext uri="{FF2B5EF4-FFF2-40B4-BE49-F238E27FC236}">
                <a16:creationId xmlns:a16="http://schemas.microsoft.com/office/drawing/2014/main" id="{74AC6795-4B2D-6D28-C210-6119B5D1F77D}"/>
              </a:ext>
            </a:extLst>
          </p:cNvPr>
          <p:cNvSpPr>
            <a:spLocks noGrp="1"/>
          </p:cNvSpPr>
          <p:nvPr>
            <p:ph idx="1"/>
          </p:nvPr>
        </p:nvSpPr>
        <p:spPr/>
        <p:txBody>
          <a:bodyPr>
            <a:normAutofit lnSpcReduction="10000"/>
          </a:bodyPr>
          <a:lstStyle/>
          <a:p>
            <a:r>
              <a:rPr lang="en-US" sz="3600" dirty="0"/>
              <a:t>Formerly known as </a:t>
            </a:r>
            <a:r>
              <a:rPr lang="en-US" sz="3600" b="1" u="sng" dirty="0"/>
              <a:t>RapidMiner Studio.</a:t>
            </a:r>
          </a:p>
          <a:p>
            <a:pPr marL="0" indent="0">
              <a:buNone/>
            </a:pPr>
            <a:endParaRPr lang="en-US" sz="3600" b="1" u="sng" dirty="0"/>
          </a:p>
          <a:p>
            <a:r>
              <a:rPr lang="en-US" sz="3600" dirty="0"/>
              <a:t>An approachable, end-to-end data science platform.</a:t>
            </a:r>
          </a:p>
          <a:p>
            <a:pPr marL="0" indent="0">
              <a:buNone/>
            </a:pPr>
            <a:endParaRPr lang="en-US" sz="3600" b="1" u="sng" dirty="0"/>
          </a:p>
          <a:p>
            <a:r>
              <a:rPr lang="en-US" sz="3600" dirty="0"/>
              <a:t>Designed for users of all levels, from beginners to professionals.</a:t>
            </a:r>
            <a:endParaRPr lang="en-IN" sz="3600" b="1" u="sng" dirty="0"/>
          </a:p>
        </p:txBody>
      </p:sp>
    </p:spTree>
    <p:extLst>
      <p:ext uri="{BB962C8B-B14F-4D97-AF65-F5344CB8AC3E}">
        <p14:creationId xmlns:p14="http://schemas.microsoft.com/office/powerpoint/2010/main" val="205854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DD7B-039A-B221-7770-062A175284EF}"/>
              </a:ext>
            </a:extLst>
          </p:cNvPr>
          <p:cNvSpPr>
            <a:spLocks noGrp="1"/>
          </p:cNvSpPr>
          <p:nvPr>
            <p:ph type="title"/>
          </p:nvPr>
        </p:nvSpPr>
        <p:spPr/>
        <p:txBody>
          <a:bodyPr/>
          <a:lstStyle/>
          <a:p>
            <a:r>
              <a:rPr lang="en-IN" b="1" u="sng" dirty="0"/>
              <a:t>Apply Model operator</a:t>
            </a:r>
            <a:endParaRPr lang="en-IN" u="sng" dirty="0"/>
          </a:p>
        </p:txBody>
      </p:sp>
      <p:sp>
        <p:nvSpPr>
          <p:cNvPr id="3" name="Content Placeholder 2">
            <a:extLst>
              <a:ext uri="{FF2B5EF4-FFF2-40B4-BE49-F238E27FC236}">
                <a16:creationId xmlns:a16="http://schemas.microsoft.com/office/drawing/2014/main" id="{33F5B908-75E4-E570-5A39-D5D8DF401C69}"/>
              </a:ext>
            </a:extLst>
          </p:cNvPr>
          <p:cNvSpPr>
            <a:spLocks noGrp="1"/>
          </p:cNvSpPr>
          <p:nvPr>
            <p:ph idx="1"/>
          </p:nvPr>
        </p:nvSpPr>
        <p:spPr>
          <a:xfrm>
            <a:off x="1012371" y="1892808"/>
            <a:ext cx="10058400" cy="4050792"/>
          </a:xfrm>
        </p:spPr>
        <p:txBody>
          <a:bodyPr>
            <a:normAutofit lnSpcReduction="10000"/>
          </a:bodyPr>
          <a:lstStyle/>
          <a:p>
            <a:r>
              <a:rPr lang="en-US" sz="2400" dirty="0">
                <a:effectLst/>
              </a:rPr>
              <a:t>This Operator applies a model on an </a:t>
            </a:r>
            <a:r>
              <a:rPr lang="en-US" sz="2400" dirty="0" err="1">
                <a:effectLst/>
              </a:rPr>
              <a:t>ExampleSet</a:t>
            </a:r>
            <a:r>
              <a:rPr lang="en-US" sz="2400" dirty="0">
                <a:effectLst/>
              </a:rPr>
              <a:t>. </a:t>
            </a:r>
          </a:p>
          <a:p>
            <a:pPr marL="0" indent="0">
              <a:buNone/>
            </a:pPr>
            <a:endParaRPr lang="en-US" sz="2400" dirty="0">
              <a:effectLst/>
            </a:endParaRPr>
          </a:p>
          <a:p>
            <a:r>
              <a:rPr lang="en-US" sz="2400" dirty="0">
                <a:effectLst/>
              </a:rPr>
              <a:t>A model is first trained on an </a:t>
            </a:r>
            <a:r>
              <a:rPr lang="en-US" sz="2400" dirty="0" err="1">
                <a:effectLst/>
              </a:rPr>
              <a:t>ExampleSet</a:t>
            </a:r>
            <a:r>
              <a:rPr lang="en-US" sz="2400" dirty="0">
                <a:effectLst/>
              </a:rPr>
              <a:t> by another Operator, which is often a learning algorithm. Afterwards, this model can be applied on another </a:t>
            </a:r>
            <a:r>
              <a:rPr lang="en-US" sz="2400" dirty="0" err="1">
                <a:effectLst/>
              </a:rPr>
              <a:t>ExampleSet</a:t>
            </a:r>
            <a:r>
              <a:rPr lang="en-US" sz="2400" dirty="0">
                <a:effectLst/>
              </a:rPr>
              <a:t>. Usually, the goal is to get a prediction on unseen data or to transform data by applying a preprocessing model. </a:t>
            </a:r>
          </a:p>
          <a:p>
            <a:pPr marL="0" indent="0">
              <a:buNone/>
            </a:pPr>
            <a:endParaRPr lang="en-US" sz="2400" dirty="0">
              <a:effectLst/>
            </a:endParaRPr>
          </a:p>
          <a:p>
            <a:r>
              <a:rPr lang="en-US" sz="2400" dirty="0">
                <a:effectLst/>
              </a:rPr>
              <a:t>The </a:t>
            </a:r>
            <a:r>
              <a:rPr lang="en-US" sz="2400" dirty="0" err="1">
                <a:effectLst/>
              </a:rPr>
              <a:t>ExampleSet</a:t>
            </a:r>
            <a:r>
              <a:rPr lang="en-US" sz="2400" dirty="0">
                <a:effectLst/>
              </a:rPr>
              <a:t> upon which the model is applied, has to be compatible with the Attributes of the model. This means, that the </a:t>
            </a:r>
            <a:r>
              <a:rPr lang="en-US" sz="2400" dirty="0" err="1">
                <a:effectLst/>
              </a:rPr>
              <a:t>ExampleSet</a:t>
            </a:r>
            <a:r>
              <a:rPr lang="en-US" sz="2400" dirty="0">
                <a:effectLst/>
              </a:rPr>
              <a:t> has the same number, order, type and role of Attributes as the </a:t>
            </a:r>
            <a:r>
              <a:rPr lang="en-US" sz="2400" dirty="0" err="1">
                <a:effectLst/>
              </a:rPr>
              <a:t>ExampleSet</a:t>
            </a:r>
            <a:r>
              <a:rPr lang="en-US" sz="2400" dirty="0">
                <a:effectLst/>
              </a:rPr>
              <a:t> used to generate the model. </a:t>
            </a:r>
          </a:p>
          <a:p>
            <a:endParaRPr lang="en-US" dirty="0">
              <a:effectLst/>
            </a:endParaRPr>
          </a:p>
          <a:p>
            <a:endParaRPr lang="en-IN" dirty="0"/>
          </a:p>
        </p:txBody>
      </p:sp>
    </p:spTree>
    <p:extLst>
      <p:ext uri="{BB962C8B-B14F-4D97-AF65-F5344CB8AC3E}">
        <p14:creationId xmlns:p14="http://schemas.microsoft.com/office/powerpoint/2010/main" val="103548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3102-F6E1-8761-5087-3859DC93545E}"/>
              </a:ext>
            </a:extLst>
          </p:cNvPr>
          <p:cNvSpPr>
            <a:spLocks noGrp="1"/>
          </p:cNvSpPr>
          <p:nvPr>
            <p:ph type="title"/>
          </p:nvPr>
        </p:nvSpPr>
        <p:spPr/>
        <p:txBody>
          <a:bodyPr/>
          <a:lstStyle/>
          <a:p>
            <a:r>
              <a:rPr lang="en-US" u="sng" dirty="0"/>
              <a:t>Performance regression operator</a:t>
            </a:r>
            <a:endParaRPr lang="en-IN" u="sng" dirty="0"/>
          </a:p>
        </p:txBody>
      </p:sp>
      <p:sp>
        <p:nvSpPr>
          <p:cNvPr id="3" name="Content Placeholder 2">
            <a:extLst>
              <a:ext uri="{FF2B5EF4-FFF2-40B4-BE49-F238E27FC236}">
                <a16:creationId xmlns:a16="http://schemas.microsoft.com/office/drawing/2014/main" id="{BA5D4C04-00E5-7D24-0000-D524039A46EA}"/>
              </a:ext>
            </a:extLst>
          </p:cNvPr>
          <p:cNvSpPr>
            <a:spLocks noGrp="1"/>
          </p:cNvSpPr>
          <p:nvPr>
            <p:ph idx="1"/>
          </p:nvPr>
        </p:nvSpPr>
        <p:spPr>
          <a:xfrm>
            <a:off x="1069848" y="2121408"/>
            <a:ext cx="10058400" cy="4251960"/>
          </a:xfrm>
        </p:spPr>
        <p:txBody>
          <a:bodyPr>
            <a:normAutofit fontScale="85000" lnSpcReduction="10000"/>
          </a:bodyPr>
          <a:lstStyle/>
          <a:p>
            <a:r>
              <a:rPr lang="en-US" sz="2400" dirty="0">
                <a:effectLst/>
              </a:rPr>
              <a:t>This operator is used for statistical performance evaluation of regression tasks and delivers a list of performance criteria values of the regression task. </a:t>
            </a:r>
          </a:p>
          <a:p>
            <a:pPr marL="0" indent="0">
              <a:buNone/>
            </a:pPr>
            <a:endParaRPr lang="en-US" sz="2400" dirty="0">
              <a:effectLst/>
            </a:endParaRPr>
          </a:p>
          <a:p>
            <a:r>
              <a:rPr lang="en-US" sz="2400" dirty="0">
                <a:effectLst/>
              </a:rPr>
              <a:t>This operator should be used for performance evaluation of regression tasks only </a:t>
            </a:r>
          </a:p>
          <a:p>
            <a:endParaRPr lang="en-US" sz="2000" dirty="0">
              <a:effectLst/>
            </a:endParaRPr>
          </a:p>
          <a:p>
            <a:r>
              <a:rPr lang="en-US" sz="2400" dirty="0"/>
              <a:t>This input port expects a labeled </a:t>
            </a:r>
            <a:r>
              <a:rPr lang="en-US" sz="2400" dirty="0" err="1"/>
              <a:t>ExampleSet</a:t>
            </a:r>
            <a:r>
              <a:rPr lang="en-US" sz="2400" dirty="0"/>
              <a:t>. </a:t>
            </a:r>
          </a:p>
          <a:p>
            <a:pPr marL="0" indent="0">
              <a:buNone/>
            </a:pPr>
            <a:endParaRPr lang="en-US" sz="2400" dirty="0"/>
          </a:p>
          <a:p>
            <a:r>
              <a:rPr lang="en-US" sz="2400" dirty="0"/>
              <a:t>The Apply Model operator is a good example of such operators that provide labeled data.</a:t>
            </a:r>
          </a:p>
          <a:p>
            <a:endParaRPr lang="en-US" sz="2400" dirty="0"/>
          </a:p>
          <a:p>
            <a:r>
              <a:rPr lang="en-US" sz="2400" dirty="0"/>
              <a:t> Make sure that the </a:t>
            </a:r>
            <a:r>
              <a:rPr lang="en-US" sz="2400" dirty="0" err="1"/>
              <a:t>ExampleSet</a:t>
            </a:r>
            <a:r>
              <a:rPr lang="en-US" sz="2400" dirty="0"/>
              <a:t> has the label and prediction attribute</a:t>
            </a:r>
            <a:r>
              <a:rPr lang="en-US" dirty="0"/>
              <a:t>. </a:t>
            </a:r>
          </a:p>
          <a:p>
            <a:endParaRPr lang="en-US" dirty="0"/>
          </a:p>
          <a:p>
            <a:endParaRPr lang="en-IN" dirty="0"/>
          </a:p>
        </p:txBody>
      </p:sp>
    </p:spTree>
    <p:extLst>
      <p:ext uri="{BB962C8B-B14F-4D97-AF65-F5344CB8AC3E}">
        <p14:creationId xmlns:p14="http://schemas.microsoft.com/office/powerpoint/2010/main" val="411851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anim calcmode="lin" valueType="num">
                                      <p:cBhvr>
                                        <p:cTn id="4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3699-1E11-DCB4-80DF-885AB598AD80}"/>
              </a:ext>
            </a:extLst>
          </p:cNvPr>
          <p:cNvSpPr>
            <a:spLocks noGrp="1"/>
          </p:cNvSpPr>
          <p:nvPr>
            <p:ph type="title"/>
          </p:nvPr>
        </p:nvSpPr>
        <p:spPr/>
        <p:txBody>
          <a:bodyPr/>
          <a:lstStyle/>
          <a:p>
            <a:r>
              <a:rPr lang="en-US" u="sng" dirty="0"/>
              <a:t>Performance regression operator</a:t>
            </a:r>
            <a:endParaRPr lang="en-IN" u="sng" dirty="0"/>
          </a:p>
        </p:txBody>
      </p:sp>
      <p:sp>
        <p:nvSpPr>
          <p:cNvPr id="3" name="Content Placeholder 2">
            <a:extLst>
              <a:ext uri="{FF2B5EF4-FFF2-40B4-BE49-F238E27FC236}">
                <a16:creationId xmlns:a16="http://schemas.microsoft.com/office/drawing/2014/main" id="{D3E61620-619C-EDA1-19C5-0AAC10ADDFF0}"/>
              </a:ext>
            </a:extLst>
          </p:cNvPr>
          <p:cNvSpPr>
            <a:spLocks noGrp="1"/>
          </p:cNvSpPr>
          <p:nvPr>
            <p:ph idx="1"/>
          </p:nvPr>
        </p:nvSpPr>
        <p:spPr/>
        <p:txBody>
          <a:bodyPr/>
          <a:lstStyle/>
          <a:p>
            <a:r>
              <a:rPr lang="en-US" dirty="0"/>
              <a:t>Make the below changes in the parameter of the above operator</a:t>
            </a:r>
          </a:p>
          <a:p>
            <a:endParaRPr lang="en-IN" dirty="0"/>
          </a:p>
        </p:txBody>
      </p:sp>
      <p:pic>
        <p:nvPicPr>
          <p:cNvPr id="5" name="Content Placeholder 4">
            <a:extLst>
              <a:ext uri="{FF2B5EF4-FFF2-40B4-BE49-F238E27FC236}">
                <a16:creationId xmlns:a16="http://schemas.microsoft.com/office/drawing/2014/main" id="{131D559E-AACC-EFF2-A456-2F50CD3A3486}"/>
              </a:ext>
            </a:extLst>
          </p:cNvPr>
          <p:cNvPicPr>
            <a:picLocks noChangeAspect="1"/>
          </p:cNvPicPr>
          <p:nvPr/>
        </p:nvPicPr>
        <p:blipFill>
          <a:blip r:embed="rId2"/>
          <a:stretch>
            <a:fillRect/>
          </a:stretch>
        </p:blipFill>
        <p:spPr>
          <a:xfrm>
            <a:off x="1063752" y="2532382"/>
            <a:ext cx="2895234" cy="4051300"/>
          </a:xfrm>
          <a:prstGeom prst="rect">
            <a:avLst/>
          </a:prstGeom>
        </p:spPr>
      </p:pic>
      <p:pic>
        <p:nvPicPr>
          <p:cNvPr id="7" name="Picture 6">
            <a:extLst>
              <a:ext uri="{FF2B5EF4-FFF2-40B4-BE49-F238E27FC236}">
                <a16:creationId xmlns:a16="http://schemas.microsoft.com/office/drawing/2014/main" id="{114AED01-9A64-9536-90D5-58EBD87DADA0}"/>
              </a:ext>
            </a:extLst>
          </p:cNvPr>
          <p:cNvPicPr>
            <a:picLocks noChangeAspect="1"/>
          </p:cNvPicPr>
          <p:nvPr/>
        </p:nvPicPr>
        <p:blipFill>
          <a:blip r:embed="rId3"/>
          <a:stretch>
            <a:fillRect/>
          </a:stretch>
        </p:blipFill>
        <p:spPr>
          <a:xfrm>
            <a:off x="4853629" y="2638262"/>
            <a:ext cx="4726796" cy="3945420"/>
          </a:xfrm>
          <a:prstGeom prst="rect">
            <a:avLst/>
          </a:prstGeom>
        </p:spPr>
      </p:pic>
    </p:spTree>
    <p:extLst>
      <p:ext uri="{BB962C8B-B14F-4D97-AF65-F5344CB8AC3E}">
        <p14:creationId xmlns:p14="http://schemas.microsoft.com/office/powerpoint/2010/main" val="101823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BBD0E-116B-8C2B-E4A2-6D3D7C01685B}"/>
              </a:ext>
            </a:extLst>
          </p:cNvPr>
          <p:cNvSpPr>
            <a:spLocks noGrp="1"/>
          </p:cNvSpPr>
          <p:nvPr>
            <p:ph type="title"/>
          </p:nvPr>
        </p:nvSpPr>
        <p:spPr/>
        <p:txBody>
          <a:bodyPr/>
          <a:lstStyle/>
          <a:p>
            <a:r>
              <a:rPr lang="en-US" u="sng" dirty="0"/>
              <a:t>Results </a:t>
            </a:r>
            <a:endParaRPr lang="en-IN" u="sng" dirty="0"/>
          </a:p>
        </p:txBody>
      </p:sp>
      <p:sp>
        <p:nvSpPr>
          <p:cNvPr id="3" name="Content Placeholder 2">
            <a:extLst>
              <a:ext uri="{FF2B5EF4-FFF2-40B4-BE49-F238E27FC236}">
                <a16:creationId xmlns:a16="http://schemas.microsoft.com/office/drawing/2014/main" id="{97A1020C-700B-FB28-DC54-42A493F09998}"/>
              </a:ext>
            </a:extLst>
          </p:cNvPr>
          <p:cNvSpPr>
            <a:spLocks noGrp="1"/>
          </p:cNvSpPr>
          <p:nvPr>
            <p:ph idx="1"/>
          </p:nvPr>
        </p:nvSpPr>
        <p:spPr/>
        <p:txBody>
          <a:bodyPr>
            <a:normAutofit fontScale="92500"/>
          </a:bodyPr>
          <a:lstStyle/>
          <a:p>
            <a:r>
              <a:rPr lang="en-US" sz="3600" dirty="0"/>
              <a:t>We will get three results here </a:t>
            </a:r>
          </a:p>
          <a:p>
            <a:endParaRPr lang="en-US" sz="3600" dirty="0"/>
          </a:p>
          <a:p>
            <a:pPr marL="1291590" lvl="2" indent="-742950">
              <a:buFont typeface="+mj-lt"/>
              <a:buAutoNum type="arabicPeriod"/>
            </a:pPr>
            <a:r>
              <a:rPr lang="en-IN" sz="4000" dirty="0" err="1"/>
              <a:t>ExampleSet</a:t>
            </a:r>
            <a:r>
              <a:rPr lang="en-IN" sz="4000" dirty="0"/>
              <a:t> (Apply Model)</a:t>
            </a:r>
          </a:p>
          <a:p>
            <a:pPr marL="1291590" lvl="2" indent="-742950">
              <a:buFont typeface="+mj-lt"/>
              <a:buAutoNum type="arabicPeriod"/>
            </a:pPr>
            <a:endParaRPr lang="en-IN" sz="4000" dirty="0"/>
          </a:p>
          <a:p>
            <a:pPr marL="1291590" lvl="2" indent="-742950">
              <a:buFont typeface="+mj-lt"/>
              <a:buAutoNum type="arabicPeriod"/>
            </a:pPr>
            <a:r>
              <a:rPr lang="en-IN" sz="4000" dirty="0" err="1"/>
              <a:t>PerformanceVector</a:t>
            </a:r>
            <a:r>
              <a:rPr lang="en-IN" sz="4000" dirty="0"/>
              <a:t>(Performance)</a:t>
            </a:r>
          </a:p>
          <a:p>
            <a:pPr marL="1291590" lvl="2" indent="-742950">
              <a:buFont typeface="+mj-lt"/>
              <a:buAutoNum type="arabicPeriod"/>
            </a:pPr>
            <a:endParaRPr lang="en-IN" sz="4000" dirty="0"/>
          </a:p>
          <a:p>
            <a:pPr marL="1291590" lvl="2" indent="-742950">
              <a:buFont typeface="+mj-lt"/>
              <a:buAutoNum type="arabicPeriod"/>
            </a:pPr>
            <a:r>
              <a:rPr lang="en-IN" sz="4000" dirty="0" err="1"/>
              <a:t>LinearRegression</a:t>
            </a:r>
            <a:r>
              <a:rPr lang="en-IN" sz="4000" dirty="0"/>
              <a:t> (Linear Regression</a:t>
            </a:r>
            <a:r>
              <a:rPr lang="en-IN" sz="3200" dirty="0"/>
              <a:t>)</a:t>
            </a:r>
          </a:p>
        </p:txBody>
      </p:sp>
    </p:spTree>
    <p:extLst>
      <p:ext uri="{BB962C8B-B14F-4D97-AF65-F5344CB8AC3E}">
        <p14:creationId xmlns:p14="http://schemas.microsoft.com/office/powerpoint/2010/main" val="34929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8B83-D1E3-848E-4A1F-B566F06F7705}"/>
              </a:ext>
            </a:extLst>
          </p:cNvPr>
          <p:cNvSpPr>
            <a:spLocks noGrp="1"/>
          </p:cNvSpPr>
          <p:nvPr>
            <p:ph type="title"/>
          </p:nvPr>
        </p:nvSpPr>
        <p:spPr/>
        <p:txBody>
          <a:bodyPr/>
          <a:lstStyle/>
          <a:p>
            <a:r>
              <a:rPr lang="en-IN" sz="5400" u="sng" dirty="0"/>
              <a:t>1. </a:t>
            </a:r>
            <a:r>
              <a:rPr lang="en-IN" sz="5400" u="sng" dirty="0" err="1"/>
              <a:t>ExampleSet</a:t>
            </a:r>
            <a:r>
              <a:rPr lang="en-IN" sz="5400" u="sng" dirty="0"/>
              <a:t> (Apply Model)</a:t>
            </a:r>
            <a:br>
              <a:rPr lang="en-IN" sz="5400" u="sng" dirty="0"/>
            </a:br>
            <a:endParaRPr lang="en-IN" u="sng" dirty="0"/>
          </a:p>
        </p:txBody>
      </p:sp>
      <p:sp>
        <p:nvSpPr>
          <p:cNvPr id="3" name="Content Placeholder 2">
            <a:extLst>
              <a:ext uri="{FF2B5EF4-FFF2-40B4-BE49-F238E27FC236}">
                <a16:creationId xmlns:a16="http://schemas.microsoft.com/office/drawing/2014/main" id="{AE6F3AD4-00EA-5E43-4873-2C82E1046997}"/>
              </a:ext>
            </a:extLst>
          </p:cNvPr>
          <p:cNvSpPr>
            <a:spLocks noGrp="1"/>
          </p:cNvSpPr>
          <p:nvPr>
            <p:ph idx="1"/>
          </p:nvPr>
        </p:nvSpPr>
        <p:spPr>
          <a:xfrm>
            <a:off x="1069848" y="1317171"/>
            <a:ext cx="10058400" cy="4855029"/>
          </a:xfrm>
        </p:spPr>
        <p:txBody>
          <a:bodyPr/>
          <a:lstStyle/>
          <a:p>
            <a:r>
              <a:rPr lang="en-US" dirty="0"/>
              <a:t>D</a:t>
            </a:r>
            <a:r>
              <a:rPr lang="en-IN" dirty="0" err="1"/>
              <a:t>ata</a:t>
            </a:r>
            <a:r>
              <a:rPr lang="en-IN" dirty="0"/>
              <a:t> section</a:t>
            </a:r>
          </a:p>
        </p:txBody>
      </p:sp>
      <p:pic>
        <p:nvPicPr>
          <p:cNvPr id="9" name="Picture 8">
            <a:extLst>
              <a:ext uri="{FF2B5EF4-FFF2-40B4-BE49-F238E27FC236}">
                <a16:creationId xmlns:a16="http://schemas.microsoft.com/office/drawing/2014/main" id="{4905B1F8-C8A6-D084-6785-A16F2413CA5F}"/>
              </a:ext>
            </a:extLst>
          </p:cNvPr>
          <p:cNvPicPr>
            <a:picLocks noChangeAspect="1"/>
          </p:cNvPicPr>
          <p:nvPr/>
        </p:nvPicPr>
        <p:blipFill>
          <a:blip r:embed="rId2"/>
          <a:stretch>
            <a:fillRect/>
          </a:stretch>
        </p:blipFill>
        <p:spPr>
          <a:xfrm>
            <a:off x="1063752" y="1641934"/>
            <a:ext cx="10801677" cy="5216066"/>
          </a:xfrm>
          <a:prstGeom prst="rect">
            <a:avLst/>
          </a:prstGeom>
        </p:spPr>
      </p:pic>
    </p:spTree>
    <p:extLst>
      <p:ext uri="{BB962C8B-B14F-4D97-AF65-F5344CB8AC3E}">
        <p14:creationId xmlns:p14="http://schemas.microsoft.com/office/powerpoint/2010/main" val="17383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8A044-B025-3C63-5B8F-962CDE0735E3}"/>
              </a:ext>
            </a:extLst>
          </p:cNvPr>
          <p:cNvSpPr>
            <a:spLocks noGrp="1"/>
          </p:cNvSpPr>
          <p:nvPr>
            <p:ph type="title"/>
          </p:nvPr>
        </p:nvSpPr>
        <p:spPr/>
        <p:txBody>
          <a:bodyPr>
            <a:normAutofit/>
          </a:bodyPr>
          <a:lstStyle/>
          <a:p>
            <a:r>
              <a:rPr lang="en-IN" sz="5400" u="sng" dirty="0"/>
              <a:t>1. </a:t>
            </a:r>
            <a:r>
              <a:rPr lang="en-IN" sz="5400" u="sng" dirty="0" err="1"/>
              <a:t>ExampleSet</a:t>
            </a:r>
            <a:r>
              <a:rPr lang="en-IN" sz="5400" u="sng" dirty="0"/>
              <a:t> (Apply Model)</a:t>
            </a:r>
            <a:endParaRPr lang="en-IN" u="sng" dirty="0"/>
          </a:p>
        </p:txBody>
      </p:sp>
      <p:sp>
        <p:nvSpPr>
          <p:cNvPr id="7" name="Content Placeholder 6">
            <a:extLst>
              <a:ext uri="{FF2B5EF4-FFF2-40B4-BE49-F238E27FC236}">
                <a16:creationId xmlns:a16="http://schemas.microsoft.com/office/drawing/2014/main" id="{16F53AE3-8D6D-0116-DC38-71E6BA1FB445}"/>
              </a:ext>
            </a:extLst>
          </p:cNvPr>
          <p:cNvSpPr>
            <a:spLocks noGrp="1"/>
          </p:cNvSpPr>
          <p:nvPr>
            <p:ph idx="1"/>
          </p:nvPr>
        </p:nvSpPr>
        <p:spPr>
          <a:xfrm>
            <a:off x="1066800" y="1653323"/>
            <a:ext cx="10058400" cy="4050792"/>
          </a:xfrm>
        </p:spPr>
        <p:txBody>
          <a:bodyPr/>
          <a:lstStyle/>
          <a:p>
            <a:r>
              <a:rPr lang="en-IN" dirty="0"/>
              <a:t>Statistics </a:t>
            </a:r>
          </a:p>
          <a:p>
            <a:endParaRPr lang="en-IN" dirty="0"/>
          </a:p>
        </p:txBody>
      </p:sp>
      <p:pic>
        <p:nvPicPr>
          <p:cNvPr id="9" name="Picture 8">
            <a:extLst>
              <a:ext uri="{FF2B5EF4-FFF2-40B4-BE49-F238E27FC236}">
                <a16:creationId xmlns:a16="http://schemas.microsoft.com/office/drawing/2014/main" id="{80B9ED6E-1238-7EF8-3D6E-4726719F30F9}"/>
              </a:ext>
            </a:extLst>
          </p:cNvPr>
          <p:cNvPicPr>
            <a:picLocks noChangeAspect="1"/>
          </p:cNvPicPr>
          <p:nvPr/>
        </p:nvPicPr>
        <p:blipFill>
          <a:blip r:embed="rId2"/>
          <a:stretch>
            <a:fillRect/>
          </a:stretch>
        </p:blipFill>
        <p:spPr>
          <a:xfrm>
            <a:off x="1066800" y="2028662"/>
            <a:ext cx="10779905" cy="4844144"/>
          </a:xfrm>
          <a:prstGeom prst="rect">
            <a:avLst/>
          </a:prstGeom>
        </p:spPr>
      </p:pic>
    </p:spTree>
    <p:extLst>
      <p:ext uri="{BB962C8B-B14F-4D97-AF65-F5344CB8AC3E}">
        <p14:creationId xmlns:p14="http://schemas.microsoft.com/office/powerpoint/2010/main" val="320657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D26F-939C-8BC3-60A9-28BB36E3DB4D}"/>
              </a:ext>
            </a:extLst>
          </p:cNvPr>
          <p:cNvSpPr>
            <a:spLocks noGrp="1"/>
          </p:cNvSpPr>
          <p:nvPr>
            <p:ph type="title"/>
          </p:nvPr>
        </p:nvSpPr>
        <p:spPr/>
        <p:txBody>
          <a:bodyPr/>
          <a:lstStyle/>
          <a:p>
            <a:r>
              <a:rPr lang="en-IN" sz="5400" u="sng" dirty="0"/>
              <a:t>1. </a:t>
            </a:r>
            <a:r>
              <a:rPr lang="en-IN" sz="5400" u="sng" dirty="0" err="1"/>
              <a:t>ExampleSet</a:t>
            </a:r>
            <a:r>
              <a:rPr lang="en-IN" sz="5400" u="sng" dirty="0"/>
              <a:t> (Apply Model)</a:t>
            </a:r>
            <a:br>
              <a:rPr lang="en-IN" sz="5400" u="sng" dirty="0"/>
            </a:br>
            <a:endParaRPr lang="en-IN" u="sng" dirty="0"/>
          </a:p>
        </p:txBody>
      </p:sp>
      <p:sp>
        <p:nvSpPr>
          <p:cNvPr id="3" name="Content Placeholder 2">
            <a:extLst>
              <a:ext uri="{FF2B5EF4-FFF2-40B4-BE49-F238E27FC236}">
                <a16:creationId xmlns:a16="http://schemas.microsoft.com/office/drawing/2014/main" id="{C8320F1F-69A1-D8C5-03E4-0CAE99E0B497}"/>
              </a:ext>
            </a:extLst>
          </p:cNvPr>
          <p:cNvSpPr>
            <a:spLocks noGrp="1"/>
          </p:cNvSpPr>
          <p:nvPr>
            <p:ph idx="1"/>
          </p:nvPr>
        </p:nvSpPr>
        <p:spPr>
          <a:xfrm>
            <a:off x="1069848" y="1415143"/>
            <a:ext cx="10058400" cy="4757057"/>
          </a:xfrm>
        </p:spPr>
        <p:txBody>
          <a:bodyPr/>
          <a:lstStyle/>
          <a:p>
            <a:r>
              <a:rPr lang="en-IN" dirty="0"/>
              <a:t>You can click on open visualisation to see the visualisation part</a:t>
            </a:r>
          </a:p>
          <a:p>
            <a:r>
              <a:rPr lang="en-IN" dirty="0"/>
              <a:t>For example : for PREDICTION PRICE</a:t>
            </a:r>
          </a:p>
          <a:p>
            <a:endParaRPr lang="en-IN" dirty="0"/>
          </a:p>
        </p:txBody>
      </p:sp>
      <p:pic>
        <p:nvPicPr>
          <p:cNvPr id="5" name="Picture 4">
            <a:extLst>
              <a:ext uri="{FF2B5EF4-FFF2-40B4-BE49-F238E27FC236}">
                <a16:creationId xmlns:a16="http://schemas.microsoft.com/office/drawing/2014/main" id="{26C47FD6-DDBE-E6D2-FF2D-F85333467F47}"/>
              </a:ext>
            </a:extLst>
          </p:cNvPr>
          <p:cNvPicPr>
            <a:picLocks noChangeAspect="1"/>
          </p:cNvPicPr>
          <p:nvPr/>
        </p:nvPicPr>
        <p:blipFill>
          <a:blip r:embed="rId2"/>
          <a:stretch>
            <a:fillRect/>
          </a:stretch>
        </p:blipFill>
        <p:spPr>
          <a:xfrm>
            <a:off x="1063752" y="2237699"/>
            <a:ext cx="11256126" cy="5052652"/>
          </a:xfrm>
          <a:prstGeom prst="rect">
            <a:avLst/>
          </a:prstGeom>
        </p:spPr>
      </p:pic>
    </p:spTree>
    <p:extLst>
      <p:ext uri="{BB962C8B-B14F-4D97-AF65-F5344CB8AC3E}">
        <p14:creationId xmlns:p14="http://schemas.microsoft.com/office/powerpoint/2010/main" val="277334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4F562-EFBF-9040-D0C6-E3C4484F0D42}"/>
              </a:ext>
            </a:extLst>
          </p:cNvPr>
          <p:cNvSpPr>
            <a:spLocks noGrp="1"/>
          </p:cNvSpPr>
          <p:nvPr>
            <p:ph type="title"/>
          </p:nvPr>
        </p:nvSpPr>
        <p:spPr/>
        <p:txBody>
          <a:bodyPr/>
          <a:lstStyle/>
          <a:p>
            <a:r>
              <a:rPr lang="en-IN" sz="5400" u="sng" dirty="0"/>
              <a:t>1. </a:t>
            </a:r>
            <a:r>
              <a:rPr lang="en-IN" sz="5400" u="sng" dirty="0" err="1"/>
              <a:t>ExampleSet</a:t>
            </a:r>
            <a:r>
              <a:rPr lang="en-IN" sz="5400" u="sng" dirty="0"/>
              <a:t> (Apply Model)</a:t>
            </a:r>
            <a:br>
              <a:rPr lang="en-IN" sz="5400" u="sng" dirty="0"/>
            </a:br>
            <a:endParaRPr lang="en-IN" u="sng" dirty="0"/>
          </a:p>
        </p:txBody>
      </p:sp>
      <p:sp>
        <p:nvSpPr>
          <p:cNvPr id="3" name="Content Placeholder 2">
            <a:extLst>
              <a:ext uri="{FF2B5EF4-FFF2-40B4-BE49-F238E27FC236}">
                <a16:creationId xmlns:a16="http://schemas.microsoft.com/office/drawing/2014/main" id="{B3B44260-E7C5-0CA8-DF10-EA1301D30168}"/>
              </a:ext>
            </a:extLst>
          </p:cNvPr>
          <p:cNvSpPr>
            <a:spLocks noGrp="1"/>
          </p:cNvSpPr>
          <p:nvPr>
            <p:ph idx="1"/>
          </p:nvPr>
        </p:nvSpPr>
        <p:spPr/>
        <p:txBody>
          <a:bodyPr/>
          <a:lstStyle/>
          <a:p>
            <a:r>
              <a:rPr lang="en-IN" dirty="0"/>
              <a:t>Made some changes like this</a:t>
            </a:r>
            <a:br>
              <a:rPr lang="en-IN" dirty="0"/>
            </a:br>
            <a:r>
              <a:rPr lang="en-IN" dirty="0"/>
              <a:t>and see the next slide for the output </a:t>
            </a:r>
            <a:br>
              <a:rPr lang="en-IN" dirty="0"/>
            </a:br>
            <a:endParaRPr lang="en-IN" dirty="0"/>
          </a:p>
        </p:txBody>
      </p:sp>
      <p:pic>
        <p:nvPicPr>
          <p:cNvPr id="5" name="Picture 4">
            <a:extLst>
              <a:ext uri="{FF2B5EF4-FFF2-40B4-BE49-F238E27FC236}">
                <a16:creationId xmlns:a16="http://schemas.microsoft.com/office/drawing/2014/main" id="{B37B6911-321F-5B4E-8816-73434DFDEE8F}"/>
              </a:ext>
            </a:extLst>
          </p:cNvPr>
          <p:cNvPicPr>
            <a:picLocks noChangeAspect="1"/>
          </p:cNvPicPr>
          <p:nvPr/>
        </p:nvPicPr>
        <p:blipFill>
          <a:blip r:embed="rId2"/>
          <a:stretch>
            <a:fillRect/>
          </a:stretch>
        </p:blipFill>
        <p:spPr>
          <a:xfrm>
            <a:off x="5987143" y="1621971"/>
            <a:ext cx="3973286" cy="4751397"/>
          </a:xfrm>
          <a:prstGeom prst="rect">
            <a:avLst/>
          </a:prstGeom>
        </p:spPr>
      </p:pic>
    </p:spTree>
    <p:extLst>
      <p:ext uri="{BB962C8B-B14F-4D97-AF65-F5344CB8AC3E}">
        <p14:creationId xmlns:p14="http://schemas.microsoft.com/office/powerpoint/2010/main" val="256941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2E98-6945-1169-D17D-0C12C6750C59}"/>
              </a:ext>
            </a:extLst>
          </p:cNvPr>
          <p:cNvSpPr>
            <a:spLocks noGrp="1"/>
          </p:cNvSpPr>
          <p:nvPr>
            <p:ph type="title"/>
          </p:nvPr>
        </p:nvSpPr>
        <p:spPr/>
        <p:txBody>
          <a:bodyPr/>
          <a:lstStyle/>
          <a:p>
            <a:r>
              <a:rPr lang="en-IN" sz="5400" u="sng" dirty="0"/>
              <a:t>1. </a:t>
            </a:r>
            <a:r>
              <a:rPr lang="en-IN" sz="5400" u="sng" dirty="0" err="1"/>
              <a:t>ExampleSet</a:t>
            </a:r>
            <a:r>
              <a:rPr lang="en-IN" sz="5400" u="sng" dirty="0"/>
              <a:t> (Apply Model)</a:t>
            </a:r>
            <a:br>
              <a:rPr lang="en-IN" sz="5400" u="sng" dirty="0"/>
            </a:br>
            <a:endParaRPr lang="en-IN" u="sng" dirty="0"/>
          </a:p>
        </p:txBody>
      </p:sp>
      <p:sp>
        <p:nvSpPr>
          <p:cNvPr id="3" name="Content Placeholder 2">
            <a:extLst>
              <a:ext uri="{FF2B5EF4-FFF2-40B4-BE49-F238E27FC236}">
                <a16:creationId xmlns:a16="http://schemas.microsoft.com/office/drawing/2014/main" id="{613FE233-25DB-0CA2-42A5-51804670B001}"/>
              </a:ext>
            </a:extLst>
          </p:cNvPr>
          <p:cNvSpPr>
            <a:spLocks noGrp="1"/>
          </p:cNvSpPr>
          <p:nvPr>
            <p:ph idx="1"/>
          </p:nvPr>
        </p:nvSpPr>
        <p:spPr>
          <a:xfrm>
            <a:off x="1069848" y="1403604"/>
            <a:ext cx="10058400" cy="4050792"/>
          </a:xfrm>
        </p:spPr>
        <p:txBody>
          <a:bodyPr/>
          <a:lstStyle/>
          <a:p>
            <a:r>
              <a:rPr lang="en-US" dirty="0"/>
              <a:t>V</a:t>
            </a:r>
            <a:r>
              <a:rPr lang="en-IN" dirty="0" err="1"/>
              <a:t>isualisation</a:t>
            </a:r>
            <a:r>
              <a:rPr lang="en-IN" dirty="0"/>
              <a:t> section</a:t>
            </a:r>
          </a:p>
        </p:txBody>
      </p:sp>
      <p:pic>
        <p:nvPicPr>
          <p:cNvPr id="5" name="Picture 4">
            <a:extLst>
              <a:ext uri="{FF2B5EF4-FFF2-40B4-BE49-F238E27FC236}">
                <a16:creationId xmlns:a16="http://schemas.microsoft.com/office/drawing/2014/main" id="{F89231F1-21CC-6A4F-C58D-64072FE6FB46}"/>
              </a:ext>
            </a:extLst>
          </p:cNvPr>
          <p:cNvPicPr>
            <a:picLocks noChangeAspect="1"/>
          </p:cNvPicPr>
          <p:nvPr/>
        </p:nvPicPr>
        <p:blipFill>
          <a:blip r:embed="rId2"/>
          <a:stretch>
            <a:fillRect/>
          </a:stretch>
        </p:blipFill>
        <p:spPr>
          <a:xfrm>
            <a:off x="1270580" y="1798282"/>
            <a:ext cx="10605734" cy="5146804"/>
          </a:xfrm>
          <a:prstGeom prst="rect">
            <a:avLst/>
          </a:prstGeom>
        </p:spPr>
      </p:pic>
    </p:spTree>
    <p:extLst>
      <p:ext uri="{BB962C8B-B14F-4D97-AF65-F5344CB8AC3E}">
        <p14:creationId xmlns:p14="http://schemas.microsoft.com/office/powerpoint/2010/main" val="29123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3D0B-DF55-BC27-3951-56C6088B4AB1}"/>
              </a:ext>
            </a:extLst>
          </p:cNvPr>
          <p:cNvSpPr>
            <a:spLocks noGrp="1"/>
          </p:cNvSpPr>
          <p:nvPr>
            <p:ph type="title"/>
          </p:nvPr>
        </p:nvSpPr>
        <p:spPr/>
        <p:txBody>
          <a:bodyPr/>
          <a:lstStyle/>
          <a:p>
            <a:r>
              <a:rPr lang="en-IN" u="sng" dirty="0"/>
              <a:t>2.PERFORMANCE VECTOR (PERFORMANCE)</a:t>
            </a:r>
          </a:p>
        </p:txBody>
      </p:sp>
      <p:sp>
        <p:nvSpPr>
          <p:cNvPr id="9" name="Content Placeholder 8">
            <a:extLst>
              <a:ext uri="{FF2B5EF4-FFF2-40B4-BE49-F238E27FC236}">
                <a16:creationId xmlns:a16="http://schemas.microsoft.com/office/drawing/2014/main" id="{15602BBB-1FD2-75B6-E4A6-3EF7AFEFC8C9}"/>
              </a:ext>
            </a:extLst>
          </p:cNvPr>
          <p:cNvSpPr>
            <a:spLocks noGrp="1"/>
          </p:cNvSpPr>
          <p:nvPr>
            <p:ph idx="1"/>
          </p:nvPr>
        </p:nvSpPr>
        <p:spPr/>
        <p:txBody>
          <a:bodyPr/>
          <a:lstStyle/>
          <a:p>
            <a:r>
              <a:rPr lang="en-IN" dirty="0"/>
              <a:t>For root mean squared error</a:t>
            </a:r>
          </a:p>
          <a:p>
            <a:endParaRPr lang="en-IN" dirty="0"/>
          </a:p>
        </p:txBody>
      </p:sp>
      <p:pic>
        <p:nvPicPr>
          <p:cNvPr id="10" name="Content Placeholder 4">
            <a:extLst>
              <a:ext uri="{FF2B5EF4-FFF2-40B4-BE49-F238E27FC236}">
                <a16:creationId xmlns:a16="http://schemas.microsoft.com/office/drawing/2014/main" id="{277F1F6F-CD77-D6A4-DED2-D9893A2D3BE0}"/>
              </a:ext>
            </a:extLst>
          </p:cNvPr>
          <p:cNvPicPr>
            <a:picLocks noChangeAspect="1"/>
          </p:cNvPicPr>
          <p:nvPr/>
        </p:nvPicPr>
        <p:blipFill>
          <a:blip r:embed="rId2"/>
          <a:stretch>
            <a:fillRect/>
          </a:stretch>
        </p:blipFill>
        <p:spPr>
          <a:xfrm>
            <a:off x="1066800" y="2832773"/>
            <a:ext cx="10058400" cy="3056397"/>
          </a:xfrm>
          <a:prstGeom prst="rect">
            <a:avLst/>
          </a:prstGeom>
        </p:spPr>
      </p:pic>
    </p:spTree>
    <p:extLst>
      <p:ext uri="{BB962C8B-B14F-4D97-AF65-F5344CB8AC3E}">
        <p14:creationId xmlns:p14="http://schemas.microsoft.com/office/powerpoint/2010/main" val="370408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1000"/>
                                        <p:tgtEl>
                                          <p:spTgt spid="9">
                                            <p:txEl>
                                              <p:pRg st="0" end="0"/>
                                            </p:txEl>
                                          </p:spTgt>
                                        </p:tgtEl>
                                      </p:cBhvr>
                                    </p:animEffect>
                                    <p:anim calcmode="lin" valueType="num">
                                      <p:cBhvr>
                                        <p:cTn id="1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290C-5F19-19EE-F1E9-E72366097775}"/>
              </a:ext>
            </a:extLst>
          </p:cNvPr>
          <p:cNvSpPr>
            <a:spLocks noGrp="1"/>
          </p:cNvSpPr>
          <p:nvPr>
            <p:ph type="title"/>
          </p:nvPr>
        </p:nvSpPr>
        <p:spPr/>
        <p:txBody>
          <a:bodyPr/>
          <a:lstStyle/>
          <a:p>
            <a:r>
              <a:rPr lang="en-US" u="sng" dirty="0"/>
              <a:t>ALTAIR AI STUDIO</a:t>
            </a:r>
            <a:endParaRPr lang="en-IN" u="sng" dirty="0"/>
          </a:p>
        </p:txBody>
      </p:sp>
      <p:sp>
        <p:nvSpPr>
          <p:cNvPr id="3" name="Content Placeholder 2">
            <a:extLst>
              <a:ext uri="{FF2B5EF4-FFF2-40B4-BE49-F238E27FC236}">
                <a16:creationId xmlns:a16="http://schemas.microsoft.com/office/drawing/2014/main" id="{1E2CB604-ED96-1E6A-16A7-3FBEB6FB5F72}"/>
              </a:ext>
            </a:extLst>
          </p:cNvPr>
          <p:cNvSpPr>
            <a:spLocks noGrp="1"/>
          </p:cNvSpPr>
          <p:nvPr>
            <p:ph idx="1"/>
          </p:nvPr>
        </p:nvSpPr>
        <p:spPr/>
        <p:txBody>
          <a:bodyPr/>
          <a:lstStyle/>
          <a:p>
            <a:r>
              <a:rPr lang="en-US" sz="3600" dirty="0"/>
              <a:t>Key Features:</a:t>
            </a:r>
          </a:p>
          <a:p>
            <a:pPr lvl="3"/>
            <a:r>
              <a:rPr lang="en-IN" sz="2800" b="1" u="sng" kern="100" dirty="0">
                <a:effectLst/>
                <a:latin typeface="Calibri" panose="020F0502020204030204" pitchFamily="34" charset="0"/>
                <a:ea typeface="Calibri" panose="020F0502020204030204" pitchFamily="34" charset="0"/>
                <a:cs typeface="Times New Roman" panose="02020603050405020304" pitchFamily="18" charset="0"/>
              </a:rPr>
              <a:t>User-Friendly Interface</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Intuitive drag-and-drop functionality.</a:t>
            </a:r>
          </a:p>
          <a:p>
            <a:pPr lvl="3"/>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lvl="3"/>
            <a:r>
              <a:rPr lang="en-IN" sz="2800" b="1" u="sng" dirty="0">
                <a:effectLst/>
                <a:latin typeface="Calibri" panose="020F0502020204030204" pitchFamily="34" charset="0"/>
                <a:ea typeface="Calibri" panose="020F0502020204030204" pitchFamily="34" charset="0"/>
                <a:cs typeface="Times New Roman" panose="02020603050405020304" pitchFamily="18" charset="0"/>
              </a:rPr>
              <a:t>Comprehensive Tools</a:t>
            </a:r>
            <a:r>
              <a:rPr lang="en-IN" sz="2800" b="1" dirty="0">
                <a:effectLst/>
                <a:latin typeface="Calibri" panose="020F0502020204030204" pitchFamily="34" charset="0"/>
                <a:ea typeface="Calibri" panose="020F0502020204030204" pitchFamily="34" charset="0"/>
                <a:cs typeface="Times New Roman" panose="02020603050405020304" pitchFamily="18" charset="0"/>
              </a:rPr>
              <a:t>:</a:t>
            </a:r>
            <a:r>
              <a:rPr lang="en-IN" sz="2800" dirty="0">
                <a:effectLst/>
                <a:latin typeface="Calibri" panose="020F0502020204030204" pitchFamily="34" charset="0"/>
                <a:ea typeface="Calibri" panose="020F0502020204030204" pitchFamily="34" charset="0"/>
                <a:cs typeface="Times New Roman" panose="02020603050405020304" pitchFamily="18" charset="0"/>
              </a:rPr>
              <a:t> Supports data preparation, </a:t>
            </a:r>
            <a:r>
              <a:rPr lang="en-IN" sz="2800" dirty="0" err="1">
                <a:effectLst/>
                <a:latin typeface="Calibri" panose="020F0502020204030204" pitchFamily="34" charset="0"/>
                <a:ea typeface="Calibri" panose="020F0502020204030204" pitchFamily="34" charset="0"/>
                <a:cs typeface="Times New Roman" panose="02020603050405020304" pitchFamily="18" charset="0"/>
              </a:rPr>
              <a:t>modeling</a:t>
            </a:r>
            <a:r>
              <a:rPr lang="en-IN" sz="2800" dirty="0">
                <a:effectLst/>
                <a:latin typeface="Calibri" panose="020F0502020204030204" pitchFamily="34" charset="0"/>
                <a:ea typeface="Calibri" panose="020F0502020204030204" pitchFamily="34" charset="0"/>
                <a:cs typeface="Times New Roman" panose="02020603050405020304" pitchFamily="18" charset="0"/>
              </a:rPr>
              <a:t>, and deployment.</a:t>
            </a:r>
          </a:p>
          <a:p>
            <a:pPr lvl="3"/>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lvl="3"/>
            <a:r>
              <a:rPr lang="en-IN" sz="2800" b="1" u="sng" dirty="0">
                <a:effectLst/>
                <a:latin typeface="Calibri" panose="020F0502020204030204" pitchFamily="34" charset="0"/>
                <a:ea typeface="Calibri" panose="020F0502020204030204" pitchFamily="34" charset="0"/>
                <a:cs typeface="Times New Roman" panose="02020603050405020304" pitchFamily="18" charset="0"/>
              </a:rPr>
              <a:t>Robust Community Support</a:t>
            </a:r>
            <a:r>
              <a:rPr lang="en-IN" sz="2800" b="1" dirty="0">
                <a:effectLst/>
                <a:latin typeface="Calibri" panose="020F0502020204030204" pitchFamily="34" charset="0"/>
                <a:ea typeface="Calibri" panose="020F0502020204030204" pitchFamily="34" charset="0"/>
                <a:cs typeface="Times New Roman" panose="02020603050405020304" pitchFamily="18" charset="0"/>
              </a:rPr>
              <a:t>:</a:t>
            </a:r>
            <a:r>
              <a:rPr lang="en-IN" sz="2800" dirty="0">
                <a:effectLst/>
                <a:latin typeface="Calibri" panose="020F0502020204030204" pitchFamily="34" charset="0"/>
                <a:ea typeface="Calibri" panose="020F0502020204030204" pitchFamily="34" charset="0"/>
                <a:cs typeface="Times New Roman" panose="02020603050405020304" pitchFamily="18" charset="0"/>
              </a:rPr>
              <a:t> Extensive documentation, tutorials, and active user forums.</a:t>
            </a:r>
            <a:endParaRPr lang="en-IN" sz="5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600" dirty="0"/>
          </a:p>
          <a:p>
            <a:endParaRPr lang="en-IN" dirty="0"/>
          </a:p>
        </p:txBody>
      </p:sp>
    </p:spTree>
    <p:extLst>
      <p:ext uri="{BB962C8B-B14F-4D97-AF65-F5344CB8AC3E}">
        <p14:creationId xmlns:p14="http://schemas.microsoft.com/office/powerpoint/2010/main" val="34666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FB29-C741-F490-0CE5-D7205267B588}"/>
              </a:ext>
            </a:extLst>
          </p:cNvPr>
          <p:cNvSpPr>
            <a:spLocks noGrp="1"/>
          </p:cNvSpPr>
          <p:nvPr>
            <p:ph type="title"/>
          </p:nvPr>
        </p:nvSpPr>
        <p:spPr/>
        <p:txBody>
          <a:bodyPr/>
          <a:lstStyle/>
          <a:p>
            <a:r>
              <a:rPr lang="en-IN" u="sng" dirty="0"/>
              <a:t>2.PERFORMANCE VECTOR (PERFORMANCE)</a:t>
            </a:r>
          </a:p>
        </p:txBody>
      </p:sp>
      <p:sp>
        <p:nvSpPr>
          <p:cNvPr id="3" name="Content Placeholder 2">
            <a:extLst>
              <a:ext uri="{FF2B5EF4-FFF2-40B4-BE49-F238E27FC236}">
                <a16:creationId xmlns:a16="http://schemas.microsoft.com/office/drawing/2014/main" id="{F099C31B-BB1A-799C-995A-CAEBDC48ED1D}"/>
              </a:ext>
            </a:extLst>
          </p:cNvPr>
          <p:cNvSpPr>
            <a:spLocks noGrp="1"/>
          </p:cNvSpPr>
          <p:nvPr>
            <p:ph idx="1"/>
          </p:nvPr>
        </p:nvSpPr>
        <p:spPr/>
        <p:txBody>
          <a:bodyPr/>
          <a:lstStyle/>
          <a:p>
            <a:r>
              <a:rPr lang="en-IN" dirty="0"/>
              <a:t>For squared relation</a:t>
            </a:r>
          </a:p>
          <a:p>
            <a:endParaRPr lang="en-IN" dirty="0"/>
          </a:p>
        </p:txBody>
      </p:sp>
      <p:pic>
        <p:nvPicPr>
          <p:cNvPr id="5" name="Picture 4">
            <a:extLst>
              <a:ext uri="{FF2B5EF4-FFF2-40B4-BE49-F238E27FC236}">
                <a16:creationId xmlns:a16="http://schemas.microsoft.com/office/drawing/2014/main" id="{53A439B1-7E49-F201-199F-DCEB92AAC42E}"/>
              </a:ext>
            </a:extLst>
          </p:cNvPr>
          <p:cNvPicPr>
            <a:picLocks noChangeAspect="1"/>
          </p:cNvPicPr>
          <p:nvPr/>
        </p:nvPicPr>
        <p:blipFill>
          <a:blip r:embed="rId2"/>
          <a:stretch>
            <a:fillRect/>
          </a:stretch>
        </p:blipFill>
        <p:spPr>
          <a:xfrm>
            <a:off x="1251857" y="2698161"/>
            <a:ext cx="10689772" cy="4050792"/>
          </a:xfrm>
          <a:prstGeom prst="rect">
            <a:avLst/>
          </a:prstGeom>
        </p:spPr>
      </p:pic>
    </p:spTree>
    <p:extLst>
      <p:ext uri="{BB962C8B-B14F-4D97-AF65-F5344CB8AC3E}">
        <p14:creationId xmlns:p14="http://schemas.microsoft.com/office/powerpoint/2010/main" val="78404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4706-321A-621A-5011-31B7C9ADDCA3}"/>
              </a:ext>
            </a:extLst>
          </p:cNvPr>
          <p:cNvSpPr>
            <a:spLocks noGrp="1"/>
          </p:cNvSpPr>
          <p:nvPr>
            <p:ph type="title"/>
          </p:nvPr>
        </p:nvSpPr>
        <p:spPr/>
        <p:txBody>
          <a:bodyPr/>
          <a:lstStyle/>
          <a:p>
            <a:r>
              <a:rPr lang="en-IN" u="sng" dirty="0"/>
              <a:t>2.PERFORMANCE VECTOR (PERFORMANCE)</a:t>
            </a:r>
          </a:p>
        </p:txBody>
      </p:sp>
      <p:sp>
        <p:nvSpPr>
          <p:cNvPr id="3" name="Content Placeholder 2">
            <a:extLst>
              <a:ext uri="{FF2B5EF4-FFF2-40B4-BE49-F238E27FC236}">
                <a16:creationId xmlns:a16="http://schemas.microsoft.com/office/drawing/2014/main" id="{6DBE1CB7-CBAC-6222-416D-F852D023E612}"/>
              </a:ext>
            </a:extLst>
          </p:cNvPr>
          <p:cNvSpPr>
            <a:spLocks noGrp="1"/>
          </p:cNvSpPr>
          <p:nvPr>
            <p:ph idx="1"/>
          </p:nvPr>
        </p:nvSpPr>
        <p:spPr/>
        <p:txBody>
          <a:bodyPr/>
          <a:lstStyle/>
          <a:p>
            <a:r>
              <a:rPr lang="en-IN" dirty="0"/>
              <a:t>Description</a:t>
            </a:r>
          </a:p>
          <a:p>
            <a:endParaRPr lang="en-IN" dirty="0"/>
          </a:p>
        </p:txBody>
      </p:sp>
      <p:pic>
        <p:nvPicPr>
          <p:cNvPr id="5" name="Picture 4">
            <a:extLst>
              <a:ext uri="{FF2B5EF4-FFF2-40B4-BE49-F238E27FC236}">
                <a16:creationId xmlns:a16="http://schemas.microsoft.com/office/drawing/2014/main" id="{1E5C16B2-568A-6274-BA39-062CE46961B8}"/>
              </a:ext>
            </a:extLst>
          </p:cNvPr>
          <p:cNvPicPr>
            <a:picLocks noChangeAspect="1"/>
          </p:cNvPicPr>
          <p:nvPr/>
        </p:nvPicPr>
        <p:blipFill>
          <a:blip r:embed="rId2"/>
          <a:stretch>
            <a:fillRect/>
          </a:stretch>
        </p:blipFill>
        <p:spPr>
          <a:xfrm>
            <a:off x="1063752" y="2569114"/>
            <a:ext cx="10765972" cy="4389821"/>
          </a:xfrm>
          <a:prstGeom prst="rect">
            <a:avLst/>
          </a:prstGeom>
        </p:spPr>
      </p:pic>
    </p:spTree>
    <p:extLst>
      <p:ext uri="{BB962C8B-B14F-4D97-AF65-F5344CB8AC3E}">
        <p14:creationId xmlns:p14="http://schemas.microsoft.com/office/powerpoint/2010/main" val="186790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1A74-4A54-DBB8-F95D-F2CF7A814295}"/>
              </a:ext>
            </a:extLst>
          </p:cNvPr>
          <p:cNvSpPr>
            <a:spLocks noGrp="1"/>
          </p:cNvSpPr>
          <p:nvPr>
            <p:ph type="title"/>
          </p:nvPr>
        </p:nvSpPr>
        <p:spPr/>
        <p:txBody>
          <a:bodyPr>
            <a:normAutofit/>
          </a:bodyPr>
          <a:lstStyle/>
          <a:p>
            <a:r>
              <a:rPr lang="en-IN" u="sng" dirty="0"/>
              <a:t>3.Linear regression (Linear regression)</a:t>
            </a:r>
          </a:p>
        </p:txBody>
      </p:sp>
      <p:sp>
        <p:nvSpPr>
          <p:cNvPr id="3" name="Content Placeholder 2">
            <a:extLst>
              <a:ext uri="{FF2B5EF4-FFF2-40B4-BE49-F238E27FC236}">
                <a16:creationId xmlns:a16="http://schemas.microsoft.com/office/drawing/2014/main" id="{E9BDB1F7-AACC-FA86-5EB1-690ABA4DEFD7}"/>
              </a:ext>
            </a:extLst>
          </p:cNvPr>
          <p:cNvSpPr>
            <a:spLocks noGrp="1"/>
          </p:cNvSpPr>
          <p:nvPr>
            <p:ph idx="1"/>
          </p:nvPr>
        </p:nvSpPr>
        <p:spPr/>
        <p:txBody>
          <a:bodyPr/>
          <a:lstStyle/>
          <a:p>
            <a:r>
              <a:rPr lang="en-IN" dirty="0"/>
              <a:t>Data section</a:t>
            </a:r>
          </a:p>
          <a:p>
            <a:endParaRPr lang="en-IN" dirty="0"/>
          </a:p>
        </p:txBody>
      </p:sp>
      <p:pic>
        <p:nvPicPr>
          <p:cNvPr id="5" name="Picture 4">
            <a:extLst>
              <a:ext uri="{FF2B5EF4-FFF2-40B4-BE49-F238E27FC236}">
                <a16:creationId xmlns:a16="http://schemas.microsoft.com/office/drawing/2014/main" id="{3525C1F3-598E-6EA3-AC8D-CE763D7683AC}"/>
              </a:ext>
            </a:extLst>
          </p:cNvPr>
          <p:cNvPicPr>
            <a:picLocks noChangeAspect="1"/>
          </p:cNvPicPr>
          <p:nvPr/>
        </p:nvPicPr>
        <p:blipFill>
          <a:blip r:embed="rId2"/>
          <a:stretch>
            <a:fillRect/>
          </a:stretch>
        </p:blipFill>
        <p:spPr>
          <a:xfrm>
            <a:off x="1063752" y="2534612"/>
            <a:ext cx="11049000" cy="4170988"/>
          </a:xfrm>
          <a:prstGeom prst="rect">
            <a:avLst/>
          </a:prstGeom>
        </p:spPr>
      </p:pic>
    </p:spTree>
    <p:extLst>
      <p:ext uri="{BB962C8B-B14F-4D97-AF65-F5344CB8AC3E}">
        <p14:creationId xmlns:p14="http://schemas.microsoft.com/office/powerpoint/2010/main" val="374330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A904-F6F0-5D22-E878-A78C85E20195}"/>
              </a:ext>
            </a:extLst>
          </p:cNvPr>
          <p:cNvSpPr>
            <a:spLocks noGrp="1"/>
          </p:cNvSpPr>
          <p:nvPr>
            <p:ph type="title"/>
          </p:nvPr>
        </p:nvSpPr>
        <p:spPr/>
        <p:txBody>
          <a:bodyPr/>
          <a:lstStyle/>
          <a:p>
            <a:r>
              <a:rPr lang="en-IN" u="sng" dirty="0"/>
              <a:t>3.Linear regression (Linear regression)</a:t>
            </a:r>
          </a:p>
        </p:txBody>
      </p:sp>
      <p:sp>
        <p:nvSpPr>
          <p:cNvPr id="3" name="Content Placeholder 2">
            <a:extLst>
              <a:ext uri="{FF2B5EF4-FFF2-40B4-BE49-F238E27FC236}">
                <a16:creationId xmlns:a16="http://schemas.microsoft.com/office/drawing/2014/main" id="{DD98E26F-D473-A3D8-167B-B74295BE503F}"/>
              </a:ext>
            </a:extLst>
          </p:cNvPr>
          <p:cNvSpPr>
            <a:spLocks noGrp="1"/>
          </p:cNvSpPr>
          <p:nvPr>
            <p:ph idx="1"/>
          </p:nvPr>
        </p:nvSpPr>
        <p:spPr/>
        <p:txBody>
          <a:bodyPr/>
          <a:lstStyle/>
          <a:p>
            <a:r>
              <a:rPr lang="en-IN" dirty="0"/>
              <a:t>Description section </a:t>
            </a:r>
          </a:p>
          <a:p>
            <a:endParaRPr lang="en-IN" dirty="0"/>
          </a:p>
        </p:txBody>
      </p:sp>
      <p:pic>
        <p:nvPicPr>
          <p:cNvPr id="7" name="Picture 6">
            <a:extLst>
              <a:ext uri="{FF2B5EF4-FFF2-40B4-BE49-F238E27FC236}">
                <a16:creationId xmlns:a16="http://schemas.microsoft.com/office/drawing/2014/main" id="{E8F39C34-E67E-9543-434C-CA8DC2934EBC}"/>
              </a:ext>
            </a:extLst>
          </p:cNvPr>
          <p:cNvPicPr>
            <a:picLocks noChangeAspect="1"/>
          </p:cNvPicPr>
          <p:nvPr/>
        </p:nvPicPr>
        <p:blipFill>
          <a:blip r:embed="rId2"/>
          <a:stretch>
            <a:fillRect/>
          </a:stretch>
        </p:blipFill>
        <p:spPr>
          <a:xfrm>
            <a:off x="1108853" y="2579076"/>
            <a:ext cx="11083147" cy="4191837"/>
          </a:xfrm>
          <a:prstGeom prst="rect">
            <a:avLst/>
          </a:prstGeom>
        </p:spPr>
      </p:pic>
    </p:spTree>
    <p:extLst>
      <p:ext uri="{BB962C8B-B14F-4D97-AF65-F5344CB8AC3E}">
        <p14:creationId xmlns:p14="http://schemas.microsoft.com/office/powerpoint/2010/main" val="335582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DF0B-6146-0A1B-058D-3DB17ED56611}"/>
              </a:ext>
            </a:extLst>
          </p:cNvPr>
          <p:cNvSpPr>
            <a:spLocks noGrp="1"/>
          </p:cNvSpPr>
          <p:nvPr>
            <p:ph type="title"/>
          </p:nvPr>
        </p:nvSpPr>
        <p:spPr/>
        <p:txBody>
          <a:bodyPr/>
          <a:lstStyle/>
          <a:p>
            <a:r>
              <a:rPr lang="en-IN" u="sng" dirty="0"/>
              <a:t>conclusion</a:t>
            </a:r>
          </a:p>
        </p:txBody>
      </p:sp>
      <p:sp>
        <p:nvSpPr>
          <p:cNvPr id="3" name="Content Placeholder 2">
            <a:extLst>
              <a:ext uri="{FF2B5EF4-FFF2-40B4-BE49-F238E27FC236}">
                <a16:creationId xmlns:a16="http://schemas.microsoft.com/office/drawing/2014/main" id="{1FDEEE31-7553-171C-237D-FDB2753474E8}"/>
              </a:ext>
            </a:extLst>
          </p:cNvPr>
          <p:cNvSpPr>
            <a:spLocks noGrp="1"/>
          </p:cNvSpPr>
          <p:nvPr>
            <p:ph idx="1"/>
          </p:nvPr>
        </p:nvSpPr>
        <p:spPr/>
        <p:txBody>
          <a:bodyPr>
            <a:normAutofit fontScale="92500"/>
          </a:bodyPr>
          <a:lstStyle/>
          <a:p>
            <a:r>
              <a:rPr lang="en-IN" sz="2800" dirty="0"/>
              <a:t>RapidMiner is a very easy tool to learn and expertise data science..</a:t>
            </a:r>
          </a:p>
          <a:p>
            <a:endParaRPr lang="en-IN" sz="2800" dirty="0"/>
          </a:p>
          <a:p>
            <a:r>
              <a:rPr lang="en-IN" sz="2800" dirty="0"/>
              <a:t>RapidMiner platform can be used for mastering Data Science , data engineering, data manipulating.</a:t>
            </a:r>
          </a:p>
          <a:p>
            <a:endParaRPr lang="en-IN" sz="2800" dirty="0"/>
          </a:p>
          <a:p>
            <a:r>
              <a:rPr lang="en-IN" sz="2800" dirty="0"/>
              <a:t>I have used the </a:t>
            </a:r>
            <a:r>
              <a:rPr lang="en-IN" sz="2800" dirty="0" err="1"/>
              <a:t>Rapidminer</a:t>
            </a:r>
            <a:r>
              <a:rPr lang="en-IN" sz="2800" dirty="0"/>
              <a:t> for importing the data, visualising the data, building a process, to get the correlation matrix from a data, Data aggregation and linear regression.</a:t>
            </a:r>
          </a:p>
          <a:p>
            <a:endParaRPr lang="en-IN" dirty="0"/>
          </a:p>
          <a:p>
            <a:endParaRPr lang="en-IN" dirty="0"/>
          </a:p>
          <a:p>
            <a:endParaRPr lang="en-IN" dirty="0"/>
          </a:p>
          <a:p>
            <a:pPr marL="0" indent="0">
              <a:buNone/>
            </a:pPr>
            <a:endParaRPr lang="en-IN" dirty="0"/>
          </a:p>
        </p:txBody>
      </p:sp>
    </p:spTree>
    <p:extLst>
      <p:ext uri="{BB962C8B-B14F-4D97-AF65-F5344CB8AC3E}">
        <p14:creationId xmlns:p14="http://schemas.microsoft.com/office/powerpoint/2010/main" val="328769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56FFF2-8C0A-8691-E8D6-94CA7D770FED}"/>
              </a:ext>
            </a:extLst>
          </p:cNvPr>
          <p:cNvPicPr preferRelativeResize="0">
            <a:picLocks/>
          </p:cNvPicPr>
          <p:nvPr/>
        </p:nvPicPr>
        <p:blipFill>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731520"/>
            <a:ext cx="12192000" cy="6126480"/>
          </a:xfrm>
          <a:prstGeom prst="rect">
            <a:avLst/>
          </a:prstGeom>
        </p:spPr>
      </p:pic>
    </p:spTree>
    <p:extLst>
      <p:ext uri="{BB962C8B-B14F-4D97-AF65-F5344CB8AC3E}">
        <p14:creationId xmlns:p14="http://schemas.microsoft.com/office/powerpoint/2010/main" val="330931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6656-E45C-8C5C-7A6C-5C1209823FB2}"/>
              </a:ext>
            </a:extLst>
          </p:cNvPr>
          <p:cNvSpPr>
            <a:spLocks noGrp="1"/>
          </p:cNvSpPr>
          <p:nvPr>
            <p:ph type="title"/>
          </p:nvPr>
        </p:nvSpPr>
        <p:spPr/>
        <p:txBody>
          <a:bodyPr/>
          <a:lstStyle/>
          <a:p>
            <a:r>
              <a:rPr lang="en-US" u="sng" dirty="0"/>
              <a:t>ALTAIR AI STUDIO</a:t>
            </a:r>
            <a:endParaRPr lang="en-IN" u="sng" dirty="0"/>
          </a:p>
        </p:txBody>
      </p:sp>
      <p:sp>
        <p:nvSpPr>
          <p:cNvPr id="3" name="Content Placeholder 2">
            <a:extLst>
              <a:ext uri="{FF2B5EF4-FFF2-40B4-BE49-F238E27FC236}">
                <a16:creationId xmlns:a16="http://schemas.microsoft.com/office/drawing/2014/main" id="{AD271C22-2356-D5B5-E8E9-4C6CE70FB463}"/>
              </a:ext>
            </a:extLst>
          </p:cNvPr>
          <p:cNvSpPr>
            <a:spLocks noGrp="1"/>
          </p:cNvSpPr>
          <p:nvPr>
            <p:ph idx="1"/>
          </p:nvPr>
        </p:nvSpPr>
        <p:spPr>
          <a:xfrm>
            <a:off x="1063752" y="1717835"/>
            <a:ext cx="10058400" cy="4050792"/>
          </a:xfrm>
        </p:spPr>
        <p:txBody>
          <a:bodyPr/>
          <a:lstStyle/>
          <a:p>
            <a:r>
              <a:rPr lang="en-US" dirty="0"/>
              <a:t>Home page</a:t>
            </a:r>
            <a:endParaRPr lang="en-IN" dirty="0"/>
          </a:p>
        </p:txBody>
      </p:sp>
      <p:pic>
        <p:nvPicPr>
          <p:cNvPr id="2058" name="Picture 10">
            <a:extLst>
              <a:ext uri="{FF2B5EF4-FFF2-40B4-BE49-F238E27FC236}">
                <a16:creationId xmlns:a16="http://schemas.microsoft.com/office/drawing/2014/main" id="{A71F22CE-728B-213F-52E4-A0248D3F9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723" y="2093976"/>
            <a:ext cx="10834333" cy="4876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13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E00F46F-D506-6DDE-1F01-3529F31B92AB}"/>
              </a:ext>
            </a:extLst>
          </p:cNvPr>
          <p:cNvGraphicFramePr>
            <a:graphicFrameLocks noGrp="1"/>
          </p:cNvGraphicFramePr>
          <p:nvPr>
            <p:extLst>
              <p:ext uri="{D42A27DB-BD31-4B8C-83A1-F6EECF244321}">
                <p14:modId xmlns:p14="http://schemas.microsoft.com/office/powerpoint/2010/main" val="2412809451"/>
              </p:ext>
            </p:extLst>
          </p:nvPr>
        </p:nvGraphicFramePr>
        <p:xfrm>
          <a:off x="549728" y="523064"/>
          <a:ext cx="11092543" cy="5811872"/>
        </p:xfrm>
        <a:graphic>
          <a:graphicData uri="http://schemas.openxmlformats.org/drawingml/2006/table">
            <a:tbl>
              <a:tblPr/>
              <a:tblGrid>
                <a:gridCol w="3265750">
                  <a:extLst>
                    <a:ext uri="{9D8B030D-6E8A-4147-A177-3AD203B41FA5}">
                      <a16:colId xmlns:a16="http://schemas.microsoft.com/office/drawing/2014/main" val="2565094192"/>
                    </a:ext>
                  </a:extLst>
                </a:gridCol>
                <a:gridCol w="3923668">
                  <a:extLst>
                    <a:ext uri="{9D8B030D-6E8A-4147-A177-3AD203B41FA5}">
                      <a16:colId xmlns:a16="http://schemas.microsoft.com/office/drawing/2014/main" val="3896859856"/>
                    </a:ext>
                  </a:extLst>
                </a:gridCol>
                <a:gridCol w="3903125">
                  <a:extLst>
                    <a:ext uri="{9D8B030D-6E8A-4147-A177-3AD203B41FA5}">
                      <a16:colId xmlns:a16="http://schemas.microsoft.com/office/drawing/2014/main" val="1865279762"/>
                    </a:ext>
                  </a:extLst>
                </a:gridCol>
              </a:tblGrid>
              <a:tr h="186362">
                <a:tc>
                  <a:txBody>
                    <a:bodyPr/>
                    <a:lstStyle/>
                    <a:p>
                      <a:pPr algn="l" fontAlgn="b"/>
                      <a:r>
                        <a:rPr lang="en-IN" sz="1800" dirty="0">
                          <a:effectLst/>
                        </a:rPr>
                        <a:t>Number</a:t>
                      </a:r>
                    </a:p>
                  </a:txBody>
                  <a:tcPr marL="17313" marR="17313" marT="17313" marB="17313"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F06A0E"/>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FEFEF"/>
                    </a:solidFill>
                  </a:tcPr>
                </a:tc>
                <a:tc>
                  <a:txBody>
                    <a:bodyPr/>
                    <a:lstStyle/>
                    <a:p>
                      <a:pPr algn="l" fontAlgn="b"/>
                      <a:r>
                        <a:rPr lang="en-IN" sz="1800">
                          <a:effectLst/>
                        </a:rPr>
                        <a:t>Name</a:t>
                      </a:r>
                    </a:p>
                  </a:txBody>
                  <a:tcPr marL="17313" marR="17313" marT="17313" marB="17313"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306B0E"/>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FEFEF"/>
                    </a:solidFill>
                  </a:tcPr>
                </a:tc>
                <a:tc>
                  <a:txBody>
                    <a:bodyPr/>
                    <a:lstStyle/>
                    <a:p>
                      <a:pPr algn="l" fontAlgn="b"/>
                      <a:r>
                        <a:rPr lang="en-IN" sz="1800">
                          <a:effectLst/>
                        </a:rPr>
                        <a:t>Description</a:t>
                      </a:r>
                    </a:p>
                  </a:txBody>
                  <a:tcPr marL="17313" marR="17313" marT="17313" marB="17313"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506E0E"/>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FEFEF"/>
                    </a:solidFill>
                  </a:tcPr>
                </a:tc>
                <a:extLst>
                  <a:ext uri="{0D108BD9-81ED-4DB2-BD59-A6C34878D82A}">
                    <a16:rowId xmlns:a16="http://schemas.microsoft.com/office/drawing/2014/main" val="273246415"/>
                  </a:ext>
                </a:extLst>
              </a:tr>
              <a:tr h="730337">
                <a:tc>
                  <a:txBody>
                    <a:bodyPr/>
                    <a:lstStyle/>
                    <a:p>
                      <a:pPr algn="l" fontAlgn="t"/>
                      <a:r>
                        <a:rPr lang="en-IN" sz="2400" dirty="0">
                          <a:effectLst/>
                          <a:latin typeface="Calibri" panose="020F0502020204030204" pitchFamily="34" charset="0"/>
                          <a:ea typeface="Calibri" panose="020F0502020204030204" pitchFamily="34" charset="0"/>
                          <a:cs typeface="Calibri" panose="020F0502020204030204" pitchFamily="34" charset="0"/>
                        </a:rPr>
                        <a:t>1</a:t>
                      </a:r>
                    </a:p>
                    <a:p>
                      <a:pPr algn="l" fontAlgn="t"/>
                      <a:endParaRPr lang="en-IN" sz="2400" dirty="0">
                        <a:effectLst/>
                        <a:latin typeface="Calibri" panose="020F0502020204030204" pitchFamily="34" charset="0"/>
                        <a:ea typeface="Calibri" panose="020F0502020204030204" pitchFamily="34" charset="0"/>
                        <a:cs typeface="Calibri" panose="020F0502020204030204" pitchFamily="34" charset="0"/>
                      </a:endParaRP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800" u="none" strike="noStrike">
                          <a:solidFill>
                            <a:srgbClr val="337AB7"/>
                          </a:solidFill>
                          <a:effectLst/>
                          <a:hlinkClick r:id="rId2"/>
                        </a:rPr>
                        <a:t>Operators</a:t>
                      </a:r>
                      <a:endParaRPr lang="en-IN" sz="1800">
                        <a:effectLst/>
                      </a:endParaRP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Building blocks used to create Altair AI Studio processes.</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921559709"/>
                  </a:ext>
                </a:extLst>
              </a:tr>
              <a:tr h="730337">
                <a:tc>
                  <a:txBody>
                    <a:bodyPr/>
                    <a:lstStyle/>
                    <a:p>
                      <a:pPr algn="l" fontAlgn="t"/>
                      <a:r>
                        <a:rPr lang="en-IN" sz="2400" dirty="0">
                          <a:effectLst/>
                          <a:latin typeface="Calibri" panose="020F0502020204030204" pitchFamily="34" charset="0"/>
                          <a:ea typeface="Calibri" panose="020F0502020204030204" pitchFamily="34" charset="0"/>
                          <a:cs typeface="Calibri" panose="020F0502020204030204" pitchFamily="34" charset="0"/>
                        </a:rPr>
                        <a:t>2</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800" u="none" strike="noStrike">
                          <a:solidFill>
                            <a:srgbClr val="337AB7"/>
                          </a:solidFill>
                          <a:effectLst/>
                          <a:hlinkClick r:id="rId3"/>
                        </a:rPr>
                        <a:t>Repository</a:t>
                      </a:r>
                      <a:endParaRPr lang="en-IN" sz="1800">
                        <a:effectLst/>
                      </a:endParaRP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800">
                          <a:effectLst/>
                        </a:rPr>
                        <a:t>Storage within Altair AI Studio for data and processes.</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90184954"/>
                  </a:ext>
                </a:extLst>
              </a:tr>
              <a:tr h="458349">
                <a:tc>
                  <a:txBody>
                    <a:bodyPr/>
                    <a:lstStyle/>
                    <a:p>
                      <a:pPr algn="l" fontAlgn="t"/>
                      <a:r>
                        <a:rPr lang="en-IN" sz="2400" dirty="0">
                          <a:effectLst/>
                          <a:latin typeface="Calibri" panose="020F0502020204030204" pitchFamily="34" charset="0"/>
                          <a:ea typeface="Calibri" panose="020F0502020204030204" pitchFamily="34" charset="0"/>
                          <a:cs typeface="Calibri" panose="020F0502020204030204" pitchFamily="34" charset="0"/>
                        </a:rPr>
                        <a:t>3</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800" u="none" strike="noStrike">
                          <a:solidFill>
                            <a:srgbClr val="337AB7"/>
                          </a:solidFill>
                          <a:effectLst/>
                          <a:hlinkClick r:id="rId4"/>
                        </a:rPr>
                        <a:t>Process panel</a:t>
                      </a:r>
                      <a:r>
                        <a:rPr lang="en-IN" sz="1800">
                          <a:effectLst/>
                        </a:rPr>
                        <a:t> (Main Process)</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effectLst/>
                        </a:rPr>
                        <a:t>Working area for building processes.</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997590650"/>
                  </a:ext>
                </a:extLst>
              </a:tr>
              <a:tr h="594344">
                <a:tc>
                  <a:txBody>
                    <a:bodyPr/>
                    <a:lstStyle/>
                    <a:p>
                      <a:pPr algn="l" fontAlgn="t"/>
                      <a:r>
                        <a:rPr lang="en-IN" sz="2400" dirty="0">
                          <a:effectLst/>
                          <a:latin typeface="Calibri" panose="020F0502020204030204" pitchFamily="34" charset="0"/>
                          <a:ea typeface="Calibri" panose="020F0502020204030204" pitchFamily="34" charset="0"/>
                          <a:cs typeface="Calibri" panose="020F0502020204030204" pitchFamily="34" charset="0"/>
                        </a:rPr>
                        <a:t>4</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800" u="none" strike="noStrike" dirty="0">
                          <a:solidFill>
                            <a:srgbClr val="337AB7"/>
                          </a:solidFill>
                          <a:effectLst/>
                          <a:hlinkClick r:id="rId5"/>
                        </a:rPr>
                        <a:t>Views</a:t>
                      </a:r>
                      <a:endParaRPr lang="en-IN" sz="1800" dirty="0">
                        <a:effectLst/>
                      </a:endParaRP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Work area for accessing specific functionality.</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3670426"/>
                  </a:ext>
                </a:extLst>
              </a:tr>
              <a:tr h="1181796">
                <a:tc>
                  <a:txBody>
                    <a:bodyPr/>
                    <a:lstStyle/>
                    <a:p>
                      <a:pPr algn="l" fontAlgn="t"/>
                      <a:r>
                        <a:rPr lang="en-IN" sz="2400" dirty="0">
                          <a:effectLst/>
                          <a:latin typeface="Calibri" panose="020F0502020204030204" pitchFamily="34" charset="0"/>
                          <a:ea typeface="Calibri" panose="020F0502020204030204" pitchFamily="34" charset="0"/>
                          <a:cs typeface="Calibri" panose="020F0502020204030204" pitchFamily="34" charset="0"/>
                        </a:rPr>
                        <a:t>5</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800" u="none" strike="noStrike" dirty="0">
                          <a:solidFill>
                            <a:srgbClr val="337AB7"/>
                          </a:solidFill>
                          <a:effectLst/>
                          <a:hlinkClick r:id="rId6"/>
                        </a:rPr>
                        <a:t>Ports</a:t>
                      </a:r>
                      <a:endParaRPr lang="en-IN" sz="1800" dirty="0">
                        <a:effectLst/>
                      </a:endParaRP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Input and output mechanisms for operators and processes. See the listing of </a:t>
                      </a:r>
                      <a:r>
                        <a:rPr lang="en-US" sz="1800" u="none" strike="noStrike">
                          <a:solidFill>
                            <a:srgbClr val="337AB7"/>
                          </a:solidFill>
                          <a:effectLst/>
                          <a:hlinkClick r:id="rId7"/>
                        </a:rPr>
                        <a:t>port abbreviations and meanings</a:t>
                      </a:r>
                      <a:r>
                        <a:rPr lang="en-US" sz="1800">
                          <a:effectLst/>
                        </a:rPr>
                        <a:t>.</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838040187"/>
                  </a:ext>
                </a:extLst>
              </a:tr>
              <a:tr h="594344">
                <a:tc>
                  <a:txBody>
                    <a:bodyPr/>
                    <a:lstStyle/>
                    <a:p>
                      <a:pPr algn="l" fontAlgn="t"/>
                      <a:r>
                        <a:rPr lang="en-IN" sz="2400" dirty="0">
                          <a:effectLst/>
                          <a:latin typeface="Calibri" panose="020F0502020204030204" pitchFamily="34" charset="0"/>
                          <a:ea typeface="Calibri" panose="020F0502020204030204" pitchFamily="34" charset="0"/>
                          <a:cs typeface="Calibri" panose="020F0502020204030204" pitchFamily="34" charset="0"/>
                        </a:rPr>
                        <a:t>6</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800" u="none" strike="noStrike">
                          <a:solidFill>
                            <a:srgbClr val="337AB7"/>
                          </a:solidFill>
                          <a:effectLst/>
                          <a:hlinkClick r:id="rId8"/>
                        </a:rPr>
                        <a:t>Parameters</a:t>
                      </a:r>
                      <a:endParaRPr lang="en-IN" sz="1800">
                        <a:effectLst/>
                      </a:endParaRP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Settings that modify operator behavior.</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79077795"/>
                  </a:ext>
                </a:extLst>
              </a:tr>
              <a:tr h="594344">
                <a:tc>
                  <a:txBody>
                    <a:bodyPr/>
                    <a:lstStyle/>
                    <a:p>
                      <a:pPr algn="l" fontAlgn="t"/>
                      <a:r>
                        <a:rPr lang="en-IN" sz="2400" dirty="0">
                          <a:effectLst/>
                          <a:latin typeface="Calibri" panose="020F0502020204030204" pitchFamily="34" charset="0"/>
                          <a:ea typeface="Calibri" panose="020F0502020204030204" pitchFamily="34" charset="0"/>
                          <a:cs typeface="Calibri" panose="020F0502020204030204" pitchFamily="34" charset="0"/>
                        </a:rPr>
                        <a:t>7</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800">
                          <a:effectLst/>
                        </a:rPr>
                        <a:t>Help</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Context-sensitive help for selected operator.</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785280678"/>
                  </a:ext>
                </a:extLst>
              </a:tr>
              <a:tr h="458349">
                <a:tc>
                  <a:txBody>
                    <a:bodyPr/>
                    <a:lstStyle/>
                    <a:p>
                      <a:pPr algn="l" fontAlgn="t"/>
                      <a:r>
                        <a:rPr lang="en-IN" sz="2400" dirty="0">
                          <a:effectLst/>
                          <a:latin typeface="Calibri" panose="020F0502020204030204" pitchFamily="34" charset="0"/>
                          <a:ea typeface="Calibri" panose="020F0502020204030204" pitchFamily="34" charset="0"/>
                          <a:cs typeface="Calibri" panose="020F0502020204030204" pitchFamily="34" charset="0"/>
                        </a:rPr>
                        <a:t>1, 2, 3, 6, 7</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800" u="none" strike="noStrike">
                          <a:solidFill>
                            <a:srgbClr val="337AB7"/>
                          </a:solidFill>
                          <a:effectLst/>
                          <a:hlinkClick r:id="rId9"/>
                        </a:rPr>
                        <a:t>Panels</a:t>
                      </a:r>
                      <a:endParaRPr lang="en-IN" sz="1800">
                        <a:effectLst/>
                      </a:endParaRP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effectLst/>
                        </a:rPr>
                        <a:t>Tools available to a view.</a:t>
                      </a:r>
                    </a:p>
                  </a:txBody>
                  <a:tcPr marL="17313" marR="17313" marT="17313" marB="173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95751732"/>
                  </a:ext>
                </a:extLst>
              </a:tr>
            </a:tbl>
          </a:graphicData>
        </a:graphic>
      </p:graphicFrame>
    </p:spTree>
    <p:extLst>
      <p:ext uri="{BB962C8B-B14F-4D97-AF65-F5344CB8AC3E}">
        <p14:creationId xmlns:p14="http://schemas.microsoft.com/office/powerpoint/2010/main" val="328332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0AFC-6FCD-ED0E-CE3A-FE7EB18D6F50}"/>
              </a:ext>
            </a:extLst>
          </p:cNvPr>
          <p:cNvSpPr>
            <a:spLocks noGrp="1"/>
          </p:cNvSpPr>
          <p:nvPr>
            <p:ph type="title"/>
          </p:nvPr>
        </p:nvSpPr>
        <p:spPr/>
        <p:txBody>
          <a:bodyPr/>
          <a:lstStyle/>
          <a:p>
            <a:r>
              <a:rPr lang="en-US" u="sng" dirty="0"/>
              <a:t>ALTAIR AI STUDIO</a:t>
            </a:r>
            <a:endParaRPr lang="en-IN" u="sng" dirty="0"/>
          </a:p>
        </p:txBody>
      </p:sp>
      <p:sp>
        <p:nvSpPr>
          <p:cNvPr id="3" name="Content Placeholder 2">
            <a:extLst>
              <a:ext uri="{FF2B5EF4-FFF2-40B4-BE49-F238E27FC236}">
                <a16:creationId xmlns:a16="http://schemas.microsoft.com/office/drawing/2014/main" id="{F839DC3D-04A8-C1AC-9DA9-2624E6E73714}"/>
              </a:ext>
            </a:extLst>
          </p:cNvPr>
          <p:cNvSpPr>
            <a:spLocks noGrp="1"/>
          </p:cNvSpPr>
          <p:nvPr>
            <p:ph idx="1"/>
          </p:nvPr>
        </p:nvSpPr>
        <p:spPr/>
        <p:txBody>
          <a:bodyPr>
            <a:normAutofit fontScale="85000" lnSpcReduction="10000"/>
          </a:bodyPr>
          <a:lstStyle/>
          <a:p>
            <a:r>
              <a:rPr lang="en-US" sz="3600" dirty="0"/>
              <a:t>Applications</a:t>
            </a:r>
            <a:r>
              <a:rPr lang="en-US" sz="4000" dirty="0"/>
              <a:t>:</a:t>
            </a:r>
          </a:p>
          <a:p>
            <a:pPr lvl="3"/>
            <a:r>
              <a:rPr lang="en-US" sz="3300" b="1" u="sng" dirty="0">
                <a:latin typeface="Calibri" panose="020F0502020204030204" pitchFamily="34" charset="0"/>
                <a:ea typeface="Calibri" panose="020F0502020204030204" pitchFamily="34" charset="0"/>
                <a:cs typeface="Calibri" panose="020F0502020204030204" pitchFamily="34" charset="0"/>
              </a:rPr>
              <a:t>Learning</a:t>
            </a:r>
            <a:r>
              <a:rPr lang="en-US" sz="3300" b="1" dirty="0">
                <a:latin typeface="Calibri" panose="020F0502020204030204" pitchFamily="34" charset="0"/>
                <a:ea typeface="Calibri" panose="020F0502020204030204" pitchFamily="34" charset="0"/>
                <a:cs typeface="Calibri" panose="020F0502020204030204" pitchFamily="34" charset="0"/>
              </a:rPr>
              <a:t>:</a:t>
            </a:r>
            <a:r>
              <a:rPr lang="en-US" sz="3300" dirty="0">
                <a:latin typeface="Calibri" panose="020F0502020204030204" pitchFamily="34" charset="0"/>
                <a:ea typeface="Calibri" panose="020F0502020204030204" pitchFamily="34" charset="0"/>
                <a:cs typeface="Calibri" panose="020F0502020204030204" pitchFamily="34" charset="0"/>
              </a:rPr>
              <a:t> Ideal for understanding data science modeling and application techniques.</a:t>
            </a:r>
          </a:p>
          <a:p>
            <a:pPr lvl="2"/>
            <a:endParaRPr lang="en-US" sz="2400" dirty="0">
              <a:latin typeface="Calibri" panose="020F0502020204030204" pitchFamily="34" charset="0"/>
              <a:ea typeface="Calibri" panose="020F0502020204030204" pitchFamily="34" charset="0"/>
              <a:cs typeface="Calibri" panose="020F0502020204030204" pitchFamily="34" charset="0"/>
            </a:endParaRPr>
          </a:p>
          <a:p>
            <a:pPr lvl="3"/>
            <a:r>
              <a:rPr lang="en-US" sz="3300" b="1" u="sng" dirty="0">
                <a:latin typeface="Calibri" panose="020F0502020204030204" pitchFamily="34" charset="0"/>
                <a:ea typeface="Calibri" panose="020F0502020204030204" pitchFamily="34" charset="0"/>
                <a:cs typeface="Calibri" panose="020F0502020204030204" pitchFamily="34" charset="0"/>
              </a:rPr>
              <a:t>Teaching</a:t>
            </a:r>
            <a:r>
              <a:rPr lang="en-US" sz="3300" b="1" dirty="0">
                <a:latin typeface="Calibri" panose="020F0502020204030204" pitchFamily="34" charset="0"/>
                <a:ea typeface="Calibri" panose="020F0502020204030204" pitchFamily="34" charset="0"/>
                <a:cs typeface="Calibri" panose="020F0502020204030204" pitchFamily="34" charset="0"/>
              </a:rPr>
              <a:t>:</a:t>
            </a:r>
            <a:r>
              <a:rPr lang="en-US" sz="3300" dirty="0">
                <a:latin typeface="Calibri" panose="020F0502020204030204" pitchFamily="34" charset="0"/>
                <a:ea typeface="Calibri" panose="020F0502020204030204" pitchFamily="34" charset="0"/>
                <a:cs typeface="Calibri" panose="020F0502020204030204" pitchFamily="34" charset="0"/>
              </a:rPr>
              <a:t> Perfect for university courses or online education.</a:t>
            </a:r>
          </a:p>
          <a:p>
            <a:pPr lvl="2"/>
            <a:endParaRPr lang="en-US" sz="2400" dirty="0">
              <a:latin typeface="Calibri" panose="020F0502020204030204" pitchFamily="34" charset="0"/>
              <a:ea typeface="Calibri" panose="020F0502020204030204" pitchFamily="34" charset="0"/>
              <a:cs typeface="Calibri" panose="020F0502020204030204" pitchFamily="34" charset="0"/>
            </a:endParaRPr>
          </a:p>
          <a:p>
            <a:pPr lvl="3"/>
            <a:r>
              <a:rPr lang="en-US" sz="3800" b="1" u="sng" dirty="0">
                <a:latin typeface="Calibri" panose="020F0502020204030204" pitchFamily="34" charset="0"/>
                <a:ea typeface="Calibri" panose="020F0502020204030204" pitchFamily="34" charset="0"/>
                <a:cs typeface="Calibri" panose="020F0502020204030204" pitchFamily="34" charset="0"/>
              </a:rPr>
              <a:t>Research</a:t>
            </a:r>
            <a:r>
              <a:rPr lang="en-US" sz="3300" b="1" dirty="0">
                <a:latin typeface="Calibri" panose="020F0502020204030204" pitchFamily="34" charset="0"/>
                <a:ea typeface="Calibri" panose="020F0502020204030204" pitchFamily="34" charset="0"/>
                <a:cs typeface="Calibri" panose="020F0502020204030204" pitchFamily="34" charset="0"/>
              </a:rPr>
              <a:t>:</a:t>
            </a:r>
            <a:r>
              <a:rPr lang="en-US" sz="3300" dirty="0">
                <a:latin typeface="Calibri" panose="020F0502020204030204" pitchFamily="34" charset="0"/>
                <a:ea typeface="Calibri" panose="020F0502020204030204" pitchFamily="34" charset="0"/>
                <a:cs typeface="Calibri" panose="020F0502020204030204" pitchFamily="34" charset="0"/>
              </a:rPr>
              <a:t> Suitable for academic or project-based research.</a:t>
            </a:r>
          </a:p>
          <a:p>
            <a:pPr marL="548640" lvl="2"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lvl="3"/>
            <a:r>
              <a:rPr lang="en-US" sz="3300" b="1" u="sng" dirty="0">
                <a:latin typeface="Calibri" panose="020F0502020204030204" pitchFamily="34" charset="0"/>
                <a:ea typeface="Calibri" panose="020F0502020204030204" pitchFamily="34" charset="0"/>
                <a:cs typeface="Calibri" panose="020F0502020204030204" pitchFamily="34" charset="0"/>
              </a:rPr>
              <a:t>Industry Evaluation</a:t>
            </a:r>
            <a:r>
              <a:rPr lang="en-US" sz="3300" b="1" dirty="0">
                <a:latin typeface="Calibri" panose="020F0502020204030204" pitchFamily="34" charset="0"/>
                <a:ea typeface="Calibri" panose="020F0502020204030204" pitchFamily="34" charset="0"/>
                <a:cs typeface="Calibri" panose="020F0502020204030204" pitchFamily="34" charset="0"/>
              </a:rPr>
              <a:t>:</a:t>
            </a:r>
            <a:r>
              <a:rPr lang="en-US" sz="3300" dirty="0">
                <a:latin typeface="Calibri" panose="020F0502020204030204" pitchFamily="34" charset="0"/>
                <a:ea typeface="Calibri" panose="020F0502020204030204" pitchFamily="34" charset="0"/>
                <a:cs typeface="Calibri" panose="020F0502020204030204" pitchFamily="34" charset="0"/>
              </a:rPr>
              <a:t> Evaluate the software for industrial or commercial projects</a:t>
            </a:r>
            <a:r>
              <a:rPr lang="en-US" sz="3300" dirty="0"/>
              <a:t>.</a:t>
            </a:r>
            <a:endParaRPr lang="en-IN" sz="3300" dirty="0"/>
          </a:p>
        </p:txBody>
      </p:sp>
    </p:spTree>
    <p:extLst>
      <p:ext uri="{BB962C8B-B14F-4D97-AF65-F5344CB8AC3E}">
        <p14:creationId xmlns:p14="http://schemas.microsoft.com/office/powerpoint/2010/main" val="19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1000"/>
                                        <p:tgtEl>
                                          <p:spTgt spid="3">
                                            <p:txEl>
                                              <p:pRg st="7" end="7"/>
                                            </p:txEl>
                                          </p:spTgt>
                                        </p:tgtEl>
                                      </p:cBhvr>
                                    </p:animEffect>
                                    <p:anim calcmode="lin" valueType="num">
                                      <p:cBhvr>
                                        <p:cTn id="2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6C09-4267-6D11-E759-7741D6EC5079}"/>
              </a:ext>
            </a:extLst>
          </p:cNvPr>
          <p:cNvSpPr>
            <a:spLocks noGrp="1"/>
          </p:cNvSpPr>
          <p:nvPr>
            <p:ph type="title"/>
          </p:nvPr>
        </p:nvSpPr>
        <p:spPr/>
        <p:txBody>
          <a:bodyPr/>
          <a:lstStyle/>
          <a:p>
            <a:r>
              <a:rPr lang="en-US" u="sng" dirty="0"/>
              <a:t>Project (datasets)</a:t>
            </a:r>
            <a:endParaRPr lang="en-IN" u="sng" dirty="0"/>
          </a:p>
        </p:txBody>
      </p:sp>
      <p:sp>
        <p:nvSpPr>
          <p:cNvPr id="3" name="Content Placeholder 2">
            <a:extLst>
              <a:ext uri="{FF2B5EF4-FFF2-40B4-BE49-F238E27FC236}">
                <a16:creationId xmlns:a16="http://schemas.microsoft.com/office/drawing/2014/main" id="{69E78380-B74A-C61C-08A7-04A03FB50B56}"/>
              </a:ext>
            </a:extLst>
          </p:cNvPr>
          <p:cNvSpPr>
            <a:spLocks noGrp="1"/>
          </p:cNvSpPr>
          <p:nvPr>
            <p:ph idx="1"/>
          </p:nvPr>
        </p:nvSpPr>
        <p:spPr/>
        <p:txBody>
          <a:bodyPr>
            <a:normAutofit/>
          </a:bodyPr>
          <a:lstStyle/>
          <a:p>
            <a:r>
              <a:rPr lang="en-IN" sz="4800" dirty="0">
                <a:solidFill>
                  <a:srgbClr val="CC9900"/>
                </a:solidFill>
                <a:hlinkClick r:id="rId2">
                  <a:extLst>
                    <a:ext uri="{A12FA001-AC4F-418D-AE19-62706E023703}">
                      <ahyp:hlinkClr xmlns:ahyp="http://schemas.microsoft.com/office/drawing/2018/hyperlinkcolor" val="tx"/>
                    </a:ext>
                  </a:extLst>
                </a:hlinkClick>
              </a:rPr>
              <a:t>https://www.kaggle.com/datasets/klkwak/</a:t>
            </a:r>
            <a:r>
              <a:rPr lang="en-IN" sz="4800" dirty="0">
                <a:solidFill>
                  <a:srgbClr val="FF0000"/>
                </a:solidFill>
                <a:hlinkClick r:id="rId2">
                  <a:extLst>
                    <a:ext uri="{A12FA001-AC4F-418D-AE19-62706E023703}">
                      <ahyp:hlinkClr xmlns:ahyp="http://schemas.microsoft.com/office/drawing/2018/hyperlinkcolor" val="tx"/>
                    </a:ext>
                  </a:extLst>
                </a:hlinkClick>
              </a:rPr>
              <a:t>toyotacorollacsv</a:t>
            </a:r>
            <a:r>
              <a:rPr lang="en-IN" sz="4800" dirty="0"/>
              <a:t> </a:t>
            </a:r>
          </a:p>
        </p:txBody>
      </p:sp>
    </p:spTree>
    <p:extLst>
      <p:ext uri="{BB962C8B-B14F-4D97-AF65-F5344CB8AC3E}">
        <p14:creationId xmlns:p14="http://schemas.microsoft.com/office/powerpoint/2010/main" val="319670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TM03457444[[fn=Basis]]</Template>
  <TotalTime>651</TotalTime>
  <Words>1535</Words>
  <Application>Microsoft Office PowerPoint</Application>
  <PresentationFormat>Widescreen</PresentationFormat>
  <Paragraphs>245</Paragraphs>
  <Slides>55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55</vt:i4>
      </vt:variant>
    </vt:vector>
  </HeadingPairs>
  <TitlesOfParts>
    <vt:vector size="63" baseType="lpstr">
      <vt:lpstr>Arial</vt:lpstr>
      <vt:lpstr>Calibri</vt:lpstr>
      <vt:lpstr>Rockwell</vt:lpstr>
      <vt:lpstr>Rockwell Condensed</vt:lpstr>
      <vt:lpstr>Trebuchet MS</vt:lpstr>
      <vt:lpstr>Wingdings</vt:lpstr>
      <vt:lpstr>Berlin</vt:lpstr>
      <vt:lpstr>Wood Type</vt:lpstr>
      <vt:lpstr>PROJECT</vt:lpstr>
      <vt:lpstr>INTRODUCTION </vt:lpstr>
      <vt:lpstr>Overview</vt:lpstr>
      <vt:lpstr>ALTAIR AI STUDIO</vt:lpstr>
      <vt:lpstr>ALTAIR AI STUDIO</vt:lpstr>
      <vt:lpstr>ALTAIR AI STUDIO</vt:lpstr>
      <vt:lpstr>PowerPoint Presentation</vt:lpstr>
      <vt:lpstr>ALTAIR AI STUDIO</vt:lpstr>
      <vt:lpstr>Project (datasets)</vt:lpstr>
      <vt:lpstr>importing the data into rapidminer</vt:lpstr>
      <vt:lpstr>importing the data into rapidminer</vt:lpstr>
      <vt:lpstr>(DATASETS) Statistics section</vt:lpstr>
      <vt:lpstr>visualisation</vt:lpstr>
      <vt:lpstr>visualisation</vt:lpstr>
      <vt:lpstr>(Datasets) VISUALISATION SECTION</vt:lpstr>
      <vt:lpstr>Building a process</vt:lpstr>
      <vt:lpstr>Building a SIMPLE process</vt:lpstr>
      <vt:lpstr>Building a SIMPLE process</vt:lpstr>
      <vt:lpstr>Building a SIMPLE process</vt:lpstr>
      <vt:lpstr>Correlation matrix Operator</vt:lpstr>
      <vt:lpstr>Correlation matrix Operator</vt:lpstr>
      <vt:lpstr>Correlation matrix process</vt:lpstr>
      <vt:lpstr>Correlation matrix process</vt:lpstr>
      <vt:lpstr>Data aggregation</vt:lpstr>
      <vt:lpstr>Data aggregation</vt:lpstr>
      <vt:lpstr>Data aggregation</vt:lpstr>
      <vt:lpstr>Data aggregation</vt:lpstr>
      <vt:lpstr>Data aggregation</vt:lpstr>
      <vt:lpstr>Data aggregation</vt:lpstr>
      <vt:lpstr>Data aggregation</vt:lpstr>
      <vt:lpstr>LINEAR REGRESSION</vt:lpstr>
      <vt:lpstr>LINEAR REGRESSION</vt:lpstr>
      <vt:lpstr>Linear regression </vt:lpstr>
      <vt:lpstr>SELECT ATTRIBUTE OPERATOR</vt:lpstr>
      <vt:lpstr>SET ROLE OPERATOR</vt:lpstr>
      <vt:lpstr>NOMINAL TO NUMERICAL OPERATOR</vt:lpstr>
      <vt:lpstr>SELECT ATTRIBUTE OPERATOR</vt:lpstr>
      <vt:lpstr>Split data operator</vt:lpstr>
      <vt:lpstr>Linear Regression operator  </vt:lpstr>
      <vt:lpstr>Apply Model operator</vt:lpstr>
      <vt:lpstr>Performance regression operator</vt:lpstr>
      <vt:lpstr>Performance regression operator</vt:lpstr>
      <vt:lpstr>Results </vt:lpstr>
      <vt:lpstr>1. ExampleSet (Apply Model) </vt:lpstr>
      <vt:lpstr>1. ExampleSet (Apply Model)</vt:lpstr>
      <vt:lpstr>1. ExampleSet (Apply Model) </vt:lpstr>
      <vt:lpstr>1. ExampleSet (Apply Model) </vt:lpstr>
      <vt:lpstr>1. ExampleSet (Apply Model) </vt:lpstr>
      <vt:lpstr>2.PERFORMANCE VECTOR (PERFORMANCE)</vt:lpstr>
      <vt:lpstr>2.PERFORMANCE VECTOR (PERFORMANCE)</vt:lpstr>
      <vt:lpstr>2.PERFORMANCE VECTOR (PERFORMANCE)</vt:lpstr>
      <vt:lpstr>3.Linear regression (Linear regression)</vt:lpstr>
      <vt:lpstr>3.Linear regression (Linear regression)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Prashant Kumar</dc:creator>
  <cp:lastModifiedBy>Prashant Kumar</cp:lastModifiedBy>
  <cp:revision>13</cp:revision>
  <dcterms:created xsi:type="dcterms:W3CDTF">2024-08-12T05:50:59Z</dcterms:created>
  <dcterms:modified xsi:type="dcterms:W3CDTF">2024-08-13T19:28:22Z</dcterms:modified>
</cp:coreProperties>
</file>